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542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E5D96-16EF-43CF-91A6-3E607257DA8A}" type="datetimeFigureOut">
              <a:rPr lang="ru-RU" smtClean="0"/>
              <a:t>26.09.2018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A4D02-68A4-4648-9891-5DB2F450A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4064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E5D96-16EF-43CF-91A6-3E607257DA8A}" type="datetimeFigureOut">
              <a:rPr lang="ru-RU" smtClean="0"/>
              <a:t>26.09.2018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A4D02-68A4-4648-9891-5DB2F450A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5535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E5D96-16EF-43CF-91A6-3E607257DA8A}" type="datetimeFigureOut">
              <a:rPr lang="ru-RU" smtClean="0"/>
              <a:t>26.09.2018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A4D02-68A4-4648-9891-5DB2F450A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1400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E5D96-16EF-43CF-91A6-3E607257DA8A}" type="datetimeFigureOut">
              <a:rPr lang="ru-RU" smtClean="0"/>
              <a:t>26.09.2018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A4D02-68A4-4648-9891-5DB2F450A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6690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E5D96-16EF-43CF-91A6-3E607257DA8A}" type="datetimeFigureOut">
              <a:rPr lang="ru-RU" smtClean="0"/>
              <a:t>26.09.2018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A4D02-68A4-4648-9891-5DB2F450A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1939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E5D96-16EF-43CF-91A6-3E607257DA8A}" type="datetimeFigureOut">
              <a:rPr lang="ru-RU" smtClean="0"/>
              <a:t>26.09.2018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A4D02-68A4-4648-9891-5DB2F450A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8366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E5D96-16EF-43CF-91A6-3E607257DA8A}" type="datetimeFigureOut">
              <a:rPr lang="ru-RU" smtClean="0"/>
              <a:t>26.09.2018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A4D02-68A4-4648-9891-5DB2F450A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3602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E5D96-16EF-43CF-91A6-3E607257DA8A}" type="datetimeFigureOut">
              <a:rPr lang="ru-RU" smtClean="0"/>
              <a:t>26.09.2018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A4D02-68A4-4648-9891-5DB2F450A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9522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E5D96-16EF-43CF-91A6-3E607257DA8A}" type="datetimeFigureOut">
              <a:rPr lang="ru-RU" smtClean="0"/>
              <a:t>26.09.2018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A4D02-68A4-4648-9891-5DB2F450A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872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E5D96-16EF-43CF-91A6-3E607257DA8A}" type="datetimeFigureOut">
              <a:rPr lang="ru-RU" smtClean="0"/>
              <a:t>26.09.2018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A4D02-68A4-4648-9891-5DB2F450A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544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E5D96-16EF-43CF-91A6-3E607257DA8A}" type="datetimeFigureOut">
              <a:rPr lang="ru-RU" smtClean="0"/>
              <a:t>26.09.2018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A4D02-68A4-4648-9891-5DB2F450A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3087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5E5D96-16EF-43CF-91A6-3E607257DA8A}" type="datetimeFigureOut">
              <a:rPr lang="ru-RU" smtClean="0"/>
              <a:t>26.09.2018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8A4D02-68A4-4648-9891-5DB2F450A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6679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arctic-blog.livejournal.com/pics/catalog/379/89384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arctic-blog.livejournal.com/pics/catalog/379/93149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arctic-blog.livejournal.com/pics/catalog/379/91436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cs9.pikabu.ru/post_img/2017/01/15/6/1484467469120718757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res.cloudinary.com/simpleview/image/upload/v1473250473/clients/norway/northern_lights_lyngenfjord_northern_norway_nav_d3ffe4a3-bde9-4ffa-8a1c-a42b84c6068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" y="4509120"/>
            <a:ext cx="9143999" cy="2348881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</a:rPr>
              <a:t>Удивительная Арктика</a:t>
            </a:r>
            <a:endParaRPr lang="ru-RU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5858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icepatrol.ru/upload/iblock/23c/23c86bcc41e3339b9461ccd053aeeeb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" y="6731"/>
            <a:ext cx="9143770" cy="685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692696"/>
            <a:ext cx="9036496" cy="6165304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Верите ли вы, </a:t>
            </a:r>
            <a:r>
              <a:rPr lang="ru-RU" sz="6000" b="1" dirty="0">
                <a:solidFill>
                  <a:srgbClr val="FF0000"/>
                </a:solidFill>
              </a:rPr>
              <a:t>что в </a:t>
            </a:r>
            <a:r>
              <a:rPr lang="ru-RU" sz="6000" b="1" dirty="0" smtClean="0">
                <a:solidFill>
                  <a:srgbClr val="FF0000"/>
                </a:solidFill>
              </a:rPr>
              <a:t>Арктике </a:t>
            </a:r>
            <a:r>
              <a:rPr lang="ru-RU" sz="6000" b="1" dirty="0">
                <a:solidFill>
                  <a:srgbClr val="FF0000"/>
                </a:solidFill>
              </a:rPr>
              <a:t>гнездится с</a:t>
            </a:r>
            <a:r>
              <a:rPr lang="ru-RU" sz="6000" b="1" dirty="0" smtClean="0">
                <a:solidFill>
                  <a:srgbClr val="FF0000"/>
                </a:solidFill>
              </a:rPr>
              <a:t>амая </a:t>
            </a:r>
            <a:r>
              <a:rPr lang="ru-RU" sz="6000" b="1" dirty="0">
                <a:solidFill>
                  <a:srgbClr val="FF0000"/>
                </a:solidFill>
              </a:rPr>
              <a:t>многочисленная и разнообразная колония </a:t>
            </a:r>
            <a:r>
              <a:rPr lang="ru-RU" sz="6000" b="1" dirty="0" smtClean="0">
                <a:solidFill>
                  <a:srgbClr val="FF0000"/>
                </a:solidFill>
              </a:rPr>
              <a:t/>
            </a:r>
            <a:br>
              <a:rPr lang="ru-RU" sz="6000" b="1" dirty="0" smtClean="0">
                <a:solidFill>
                  <a:srgbClr val="FF0000"/>
                </a:solidFill>
              </a:rPr>
            </a:br>
            <a:r>
              <a:rPr lang="ru-RU" sz="6000" b="1" dirty="0" smtClean="0">
                <a:solidFill>
                  <a:srgbClr val="FF0000"/>
                </a:solidFill>
              </a:rPr>
              <a:t>морских птиц?</a:t>
            </a:r>
            <a:r>
              <a:rPr lang="ru-RU" sz="6000" b="1" dirty="0">
                <a:solidFill>
                  <a:srgbClr val="FF0000"/>
                </a:solidFill>
              </a:rPr>
              <a:t/>
            </a:r>
            <a:br>
              <a:rPr lang="ru-RU" sz="6000" b="1" dirty="0">
                <a:solidFill>
                  <a:srgbClr val="FF0000"/>
                </a:solidFill>
              </a:rPr>
            </a:br>
            <a:r>
              <a:rPr lang="ru-RU" sz="6000" b="1" dirty="0">
                <a:solidFill>
                  <a:srgbClr val="FF0000"/>
                </a:solidFill>
              </a:rPr>
              <a:t/>
            </a:r>
            <a:br>
              <a:rPr lang="ru-RU" sz="6000" b="1" dirty="0">
                <a:solidFill>
                  <a:srgbClr val="FF0000"/>
                </a:solidFill>
              </a:rPr>
            </a:br>
            <a:endParaRPr lang="ru-RU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3906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icepatrol.ru/upload/iblock/23c/23c86bcc41e3339b9461ccd053aeeeb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" y="6731"/>
            <a:ext cx="9143770" cy="685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32656"/>
            <a:ext cx="9036496" cy="6525344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/>
              <a:t/>
            </a:r>
            <a:br>
              <a:rPr lang="ru-RU" sz="6000" b="1" dirty="0" smtClean="0"/>
            </a:br>
            <a:r>
              <a:rPr lang="ru-RU" sz="6000" b="1" dirty="0"/>
              <a:t/>
            </a:r>
            <a:br>
              <a:rPr lang="ru-RU" sz="6000" b="1" dirty="0"/>
            </a:br>
            <a:r>
              <a:rPr lang="ru-RU" sz="6000" b="1" dirty="0" smtClean="0"/>
              <a:t/>
            </a:r>
            <a:br>
              <a:rPr lang="ru-RU" sz="6000" b="1" dirty="0" smtClean="0"/>
            </a:br>
            <a:r>
              <a:rPr lang="ru-RU" sz="6000" b="1" dirty="0" smtClean="0"/>
              <a:t>На </a:t>
            </a:r>
            <a:r>
              <a:rPr lang="ru-RU" sz="6000" b="1" dirty="0"/>
              <a:t>знаменитой скале </a:t>
            </a:r>
            <a:r>
              <a:rPr lang="ru-RU" sz="6000" b="1" dirty="0" err="1" smtClean="0"/>
              <a:t>Рубини</a:t>
            </a:r>
            <a:r>
              <a:rPr lang="ru-RU" sz="6000" b="1" dirty="0"/>
              <a:t> </a:t>
            </a:r>
            <a:r>
              <a:rPr lang="ru-RU" sz="6000" b="1" dirty="0" smtClean="0"/>
              <a:t> </a:t>
            </a:r>
            <a:r>
              <a:rPr lang="ru-RU" sz="6000" b="1" dirty="0"/>
              <a:t>в незамерзающей бухте Тихая у острова </a:t>
            </a:r>
            <a:r>
              <a:rPr lang="ru-RU" sz="6000" b="1" dirty="0" err="1" smtClean="0"/>
              <a:t>Гукера</a:t>
            </a:r>
            <a:r>
              <a:rPr lang="ru-RU" sz="6000" b="1" dirty="0" smtClean="0"/>
              <a:t> находится птичий базар, где  насчитывается </a:t>
            </a:r>
            <a:r>
              <a:rPr lang="ru-RU" sz="6000" b="1" dirty="0"/>
              <a:t>до 18 тысяч кайр</a:t>
            </a:r>
            <a:r>
              <a:rPr lang="ru-RU" sz="6000" b="1" dirty="0" smtClean="0"/>
              <a:t>, чистиков </a:t>
            </a:r>
            <a:r>
              <a:rPr lang="ru-RU" sz="6000" b="1" dirty="0"/>
              <a:t>и других морских птиц.</a:t>
            </a:r>
            <a:br>
              <a:rPr lang="ru-RU" sz="6000" b="1" dirty="0"/>
            </a:br>
            <a:r>
              <a:rPr lang="ru-RU" sz="6000" b="1" dirty="0"/>
              <a:t/>
            </a:r>
            <a:br>
              <a:rPr lang="ru-RU" sz="6000" b="1" dirty="0"/>
            </a:br>
            <a:r>
              <a:rPr lang="ru-RU" sz="6000" b="1" dirty="0"/>
              <a:t/>
            </a:r>
            <a:br>
              <a:rPr lang="ru-RU" sz="6000" b="1" dirty="0"/>
            </a:br>
            <a:r>
              <a:rPr lang="ru-RU" sz="6000" b="1" dirty="0"/>
              <a:t/>
            </a:r>
            <a:br>
              <a:rPr lang="ru-RU" sz="6000" b="1" dirty="0"/>
            </a:br>
            <a:endParaRPr lang="ru-RU" sz="6000" b="1" dirty="0"/>
          </a:p>
        </p:txBody>
      </p:sp>
      <p:pic>
        <p:nvPicPr>
          <p:cNvPr id="4" name="Рисунок 3" descr="https://ic.pics.livejournal.com/arctic_blog/48873327/89384/89384_600.jpg">
            <a:hlinkClick r:id="rId3" tgtFrame="&quot;_blank&quot;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784976" cy="64807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90840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icepatrol.ru/upload/iblock/23c/23c86bcc41e3339b9461ccd053aeeeb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" y="6731"/>
            <a:ext cx="9143770" cy="685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32656"/>
            <a:ext cx="9036496" cy="6525344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/>
            </a:r>
            <a:br>
              <a:rPr lang="ru-RU" sz="6000" b="1" dirty="0" smtClean="0">
                <a:solidFill>
                  <a:srgbClr val="FF0000"/>
                </a:solidFill>
              </a:rPr>
            </a:br>
            <a:r>
              <a:rPr lang="ru-RU" sz="6000" b="1" dirty="0">
                <a:solidFill>
                  <a:srgbClr val="FF0000"/>
                </a:solidFill>
              </a:rPr>
              <a:t/>
            </a:r>
            <a:br>
              <a:rPr lang="ru-RU" sz="6000" b="1" dirty="0">
                <a:solidFill>
                  <a:srgbClr val="FF0000"/>
                </a:solidFill>
              </a:rPr>
            </a:br>
            <a:r>
              <a:rPr lang="ru-RU" sz="6000" b="1" dirty="0" smtClean="0">
                <a:solidFill>
                  <a:srgbClr val="FF0000"/>
                </a:solidFill>
              </a:rPr>
              <a:t/>
            </a:r>
            <a:br>
              <a:rPr lang="ru-RU" sz="6000" b="1" dirty="0" smtClean="0">
                <a:solidFill>
                  <a:srgbClr val="FF0000"/>
                </a:solidFill>
              </a:rPr>
            </a:br>
            <a:r>
              <a:rPr lang="ru-RU" sz="6000" b="1" dirty="0" smtClean="0">
                <a:solidFill>
                  <a:srgbClr val="FF0000"/>
                </a:solidFill>
              </a:rPr>
              <a:t>Верите ли вы, что в Арктике люди не живут?</a:t>
            </a:r>
            <a:r>
              <a:rPr lang="ru-RU" sz="6000" b="1" dirty="0">
                <a:solidFill>
                  <a:srgbClr val="FF0000"/>
                </a:solidFill>
              </a:rPr>
              <a:t/>
            </a:r>
            <a:br>
              <a:rPr lang="ru-RU" sz="6000" b="1" dirty="0">
                <a:solidFill>
                  <a:srgbClr val="FF0000"/>
                </a:solidFill>
              </a:rPr>
            </a:br>
            <a:r>
              <a:rPr lang="ru-RU" sz="6000" b="1" dirty="0">
                <a:solidFill>
                  <a:srgbClr val="FF0000"/>
                </a:solidFill>
              </a:rPr>
              <a:t/>
            </a:r>
            <a:br>
              <a:rPr lang="ru-RU" sz="6000" b="1" dirty="0">
                <a:solidFill>
                  <a:srgbClr val="FF0000"/>
                </a:solidFill>
              </a:rPr>
            </a:br>
            <a:r>
              <a:rPr lang="ru-RU" sz="6000" b="1" dirty="0">
                <a:solidFill>
                  <a:srgbClr val="FF0000"/>
                </a:solidFill>
              </a:rPr>
              <a:t/>
            </a:r>
            <a:br>
              <a:rPr lang="ru-RU" sz="6000" b="1" dirty="0">
                <a:solidFill>
                  <a:srgbClr val="FF0000"/>
                </a:solidFill>
              </a:rPr>
            </a:br>
            <a:r>
              <a:rPr lang="ru-RU" sz="6000" b="1" dirty="0">
                <a:solidFill>
                  <a:srgbClr val="FF0000"/>
                </a:solidFill>
              </a:rPr>
              <a:t/>
            </a:r>
            <a:br>
              <a:rPr lang="ru-RU" sz="6000" b="1" dirty="0">
                <a:solidFill>
                  <a:srgbClr val="FF0000"/>
                </a:solidFill>
              </a:rPr>
            </a:br>
            <a:endParaRPr lang="ru-RU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839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icepatrol.ru/upload/iblock/23c/23c86bcc41e3339b9461ccd053aeeeb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" y="6731"/>
            <a:ext cx="9143770" cy="685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32656"/>
            <a:ext cx="9036496" cy="6525344"/>
          </a:xfrm>
        </p:spPr>
        <p:txBody>
          <a:bodyPr>
            <a:normAutofit fontScale="90000"/>
          </a:bodyPr>
          <a:lstStyle/>
          <a:p>
            <a:r>
              <a:rPr lang="ru-RU" sz="5400" b="1" dirty="0"/>
              <a:t>43% площади Арктического региона </a:t>
            </a:r>
            <a:r>
              <a:rPr lang="ru-RU" sz="5400" dirty="0"/>
              <a:t>планеты приходится на долю российского сектора. Это около 9 млн кв. км. Здесь проживает более 2,5 млн человек, что составляет 2% населения страны и около 40% населения всей Арктики.</a:t>
            </a:r>
            <a:br>
              <a:rPr lang="ru-RU" sz="5400" dirty="0"/>
            </a:b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Арктика_население">
            <a:hlinkClick r:id="rId3" tgtFrame="&quot;_blank&quot;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496944" cy="61926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8686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icepatrol.ru/upload/iblock/23c/23c86bcc41e3339b9461ccd053aeeeb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" y="6731"/>
            <a:ext cx="9143770" cy="685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32656"/>
            <a:ext cx="9036496" cy="6525344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/>
            </a:r>
            <a:br>
              <a:rPr lang="ru-RU" sz="6000" b="1" dirty="0" smtClean="0">
                <a:solidFill>
                  <a:srgbClr val="FF0000"/>
                </a:solidFill>
              </a:rPr>
            </a:br>
            <a:r>
              <a:rPr lang="ru-RU" sz="6000" b="1" dirty="0">
                <a:solidFill>
                  <a:srgbClr val="FF0000"/>
                </a:solidFill>
              </a:rPr>
              <a:t/>
            </a:r>
            <a:br>
              <a:rPr lang="ru-RU" sz="6000" b="1" dirty="0">
                <a:solidFill>
                  <a:srgbClr val="FF0000"/>
                </a:solidFill>
              </a:rPr>
            </a:br>
            <a:r>
              <a:rPr lang="ru-RU" sz="6000" b="1" dirty="0" smtClean="0">
                <a:solidFill>
                  <a:srgbClr val="FF0000"/>
                </a:solidFill>
              </a:rPr>
              <a:t/>
            </a:r>
            <a:br>
              <a:rPr lang="ru-RU" sz="6000" b="1" dirty="0" smtClean="0">
                <a:solidFill>
                  <a:srgbClr val="FF0000"/>
                </a:solidFill>
              </a:rPr>
            </a:br>
            <a:r>
              <a:rPr lang="ru-RU" sz="6000" b="1" dirty="0" smtClean="0">
                <a:solidFill>
                  <a:srgbClr val="FF0000"/>
                </a:solidFill>
              </a:rPr>
              <a:t>Верите ли вы, </a:t>
            </a:r>
            <a:r>
              <a:rPr lang="ru-RU" sz="6000" b="1" dirty="0">
                <a:solidFill>
                  <a:srgbClr val="FF0000"/>
                </a:solidFill>
              </a:rPr>
              <a:t>что </a:t>
            </a:r>
            <a:r>
              <a:rPr lang="ru-RU" sz="6000" b="1" dirty="0" smtClean="0">
                <a:solidFill>
                  <a:srgbClr val="FF0000"/>
                </a:solidFill>
              </a:rPr>
              <a:t>самые </a:t>
            </a:r>
            <a:r>
              <a:rPr lang="ru-RU" sz="6000" b="1" dirty="0">
                <a:solidFill>
                  <a:srgbClr val="FF0000"/>
                </a:solidFill>
              </a:rPr>
              <a:t>длинные путешествия из всех наземных млекопитающих совершают северные </a:t>
            </a:r>
            <a:r>
              <a:rPr lang="ru-RU" sz="6000" b="1" dirty="0" smtClean="0">
                <a:solidFill>
                  <a:srgbClr val="FF0000"/>
                </a:solidFill>
              </a:rPr>
              <a:t>олени? </a:t>
            </a:r>
            <a:r>
              <a:rPr lang="ru-RU" sz="6000" b="1" dirty="0">
                <a:solidFill>
                  <a:srgbClr val="FF0000"/>
                </a:solidFill>
              </a:rPr>
              <a:t/>
            </a:r>
            <a:br>
              <a:rPr lang="ru-RU" sz="6000" b="1" dirty="0">
                <a:solidFill>
                  <a:srgbClr val="FF0000"/>
                </a:solidFill>
              </a:rPr>
            </a:br>
            <a:r>
              <a:rPr lang="ru-RU" sz="6000" b="1" dirty="0">
                <a:solidFill>
                  <a:srgbClr val="FF0000"/>
                </a:solidFill>
              </a:rPr>
              <a:t/>
            </a:r>
            <a:br>
              <a:rPr lang="ru-RU" sz="6000" b="1" dirty="0">
                <a:solidFill>
                  <a:srgbClr val="FF0000"/>
                </a:solidFill>
              </a:rPr>
            </a:br>
            <a:r>
              <a:rPr lang="ru-RU" sz="6000" b="1" dirty="0">
                <a:solidFill>
                  <a:srgbClr val="FF0000"/>
                </a:solidFill>
              </a:rPr>
              <a:t/>
            </a:r>
            <a:br>
              <a:rPr lang="ru-RU" sz="6000" b="1" dirty="0">
                <a:solidFill>
                  <a:srgbClr val="FF0000"/>
                </a:solidFill>
              </a:rPr>
            </a:br>
            <a:endParaRPr lang="ru-RU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894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icepatrol.ru/upload/iblock/23c/23c86bcc41e3339b9461ccd053aeeeb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" y="6731"/>
            <a:ext cx="9143770" cy="685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980728"/>
            <a:ext cx="9036496" cy="5877272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/>
              <a:t/>
            </a:r>
            <a:br>
              <a:rPr lang="ru-RU" sz="6000" b="1" dirty="0" smtClean="0"/>
            </a:br>
            <a:r>
              <a:rPr lang="ru-RU" sz="6000" b="1" dirty="0"/>
              <a:t/>
            </a:r>
            <a:br>
              <a:rPr lang="ru-RU" sz="6000" b="1" dirty="0"/>
            </a:br>
            <a:r>
              <a:rPr lang="ru-RU" sz="6000" b="1" dirty="0"/>
              <a:t/>
            </a:r>
            <a:br>
              <a:rPr lang="ru-RU" sz="6000" b="1" dirty="0"/>
            </a:br>
            <a:r>
              <a:rPr lang="ru-RU" sz="6000" b="1" dirty="0" smtClean="0"/>
              <a:t>Они </a:t>
            </a:r>
            <a:r>
              <a:rPr lang="ru-RU" sz="6000" b="1" dirty="0"/>
              <a:t>преодолевают расстояния до 5000 км в год. Во время своих миграций весной и осенью олени совершают длинные переходы по 19-55 км в день.</a:t>
            </a:r>
            <a:br>
              <a:rPr lang="ru-RU" sz="6000" b="1" dirty="0"/>
            </a:br>
            <a:r>
              <a:rPr lang="ru-RU" sz="6000" b="1" dirty="0"/>
              <a:t/>
            </a:r>
            <a:br>
              <a:rPr lang="ru-RU" sz="6000" b="1" dirty="0"/>
            </a:br>
            <a:r>
              <a:rPr lang="ru-RU" sz="6000" b="1" dirty="0"/>
              <a:t/>
            </a:r>
            <a:br>
              <a:rPr lang="ru-RU" sz="6000" b="1" dirty="0"/>
            </a:br>
            <a:endParaRPr lang="ru-RU" sz="6000" b="1" dirty="0"/>
          </a:p>
        </p:txBody>
      </p:sp>
      <p:pic>
        <p:nvPicPr>
          <p:cNvPr id="4" name="Рисунок 3" descr="олень">
            <a:hlinkClick r:id="rId3" tgtFrame="&quot;_blank&quot;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568952" cy="64087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9667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icepatrol.ru/upload/iblock/23c/23c86bcc41e3339b9461ccd053aeeeb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" y="6731"/>
            <a:ext cx="9143770" cy="685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980728"/>
            <a:ext cx="9036496" cy="5877272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Верите ли вы, что в Арктике есть реки?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790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icepatrol.ru/upload/iblock/23c/23c86bcc41e3339b9461ccd053aeeeb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" y="6731"/>
            <a:ext cx="9143770" cy="685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980728"/>
            <a:ext cx="9036496" cy="5877272"/>
          </a:xfrm>
        </p:spPr>
        <p:txBody>
          <a:bodyPr>
            <a:normAutofit/>
          </a:bodyPr>
          <a:lstStyle/>
          <a:p>
            <a:r>
              <a:rPr lang="ru-RU" sz="6000" b="1" dirty="0" smtClean="0"/>
              <a:t>Нет. Река </a:t>
            </a:r>
            <a:r>
              <a:rPr lang="ru-RU" sz="6000" b="1" dirty="0"/>
              <a:t>Оникс, которая уносит талые воды на </a:t>
            </a:r>
            <a:r>
              <a:rPr lang="ru-RU" sz="6000" b="1" dirty="0" smtClean="0"/>
              <a:t>восток, есть в Антарктиде. </a:t>
            </a: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val="3043909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icepatrol.ru/upload/iblock/23c/23c86bcc41e3339b9461ccd053aeeeb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" y="6731"/>
            <a:ext cx="9143770" cy="685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980728"/>
            <a:ext cx="9036496" cy="5877272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Верите ли вы, что в Арктике есть пустыни?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546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icepatrol.ru/upload/iblock/23c/23c86bcc41e3339b9461ccd053aeeeb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" y="6731"/>
            <a:ext cx="9143770" cy="685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980728"/>
            <a:ext cx="9036496" cy="5877272"/>
          </a:xfrm>
        </p:spPr>
        <p:txBody>
          <a:bodyPr>
            <a:noAutofit/>
          </a:bodyPr>
          <a:lstStyle/>
          <a:p>
            <a:r>
              <a:rPr lang="ru-RU" sz="4800" b="1" dirty="0"/>
              <a:t>Пустыни бывают и </a:t>
            </a:r>
            <a:r>
              <a:rPr lang="ru-RU" sz="4800" b="1" dirty="0" smtClean="0"/>
              <a:t>снежные. </a:t>
            </a:r>
            <a:r>
              <a:rPr lang="ru-RU" sz="4800" b="1" dirty="0"/>
              <a:t>Например, арктическая пустыня встречается в горах </a:t>
            </a:r>
            <a:r>
              <a:rPr lang="ru-RU" sz="4800" b="1" dirty="0" err="1"/>
              <a:t>Бырранга</a:t>
            </a:r>
            <a:r>
              <a:rPr lang="ru-RU" sz="4800" b="1" dirty="0"/>
              <a:t> на Таймыре или острове Врангеля. Большинство территории арктических пустынь покрыто ледниками и камнями, изредка мхом.</a:t>
            </a:r>
            <a:endParaRPr lang="ru-RU" sz="4800" b="1" dirty="0"/>
          </a:p>
        </p:txBody>
      </p:sp>
      <p:pic>
        <p:nvPicPr>
          <p:cNvPr id="2050" name="Picture 2" descr="https://commentarii.ru/wp-content/uploads/2017/04/original-10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502" y="883404"/>
            <a:ext cx="8692330" cy="5785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920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cepatrol.ru/upload/iblock/23c/23c86bcc41e3339b9461ccd053aeeeb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" y="6731"/>
            <a:ext cx="9143770" cy="685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315" y="991088"/>
            <a:ext cx="8229600" cy="4882554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Верите ли вы, что в Арктике не бывает морозов 70 – 80 градусов?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6533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icepatrol.ru/upload/iblock/23c/23c86bcc41e3339b9461ccd053aeeeb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" y="6731"/>
            <a:ext cx="9143770" cy="685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090466"/>
          </a:xfrm>
        </p:spPr>
        <p:txBody>
          <a:bodyPr>
            <a:normAutofit/>
          </a:bodyPr>
          <a:lstStyle/>
          <a:p>
            <a:r>
              <a:rPr lang="ru-RU" b="1" dirty="0"/>
              <a:t>Благодаря </a:t>
            </a:r>
            <a:r>
              <a:rPr lang="ru-RU" b="1" dirty="0" smtClean="0"/>
              <a:t>теплому течению Гольфстрим </a:t>
            </a:r>
            <a:r>
              <a:rPr lang="ru-RU" b="1" dirty="0"/>
              <a:t>в Арктике нет морозов 70-80 градусов как в Антарктиде.</a:t>
            </a:r>
          </a:p>
        </p:txBody>
      </p:sp>
    </p:spTree>
    <p:extLst>
      <p:ext uri="{BB962C8B-B14F-4D97-AF65-F5344CB8AC3E}">
        <p14:creationId xmlns:p14="http://schemas.microsoft.com/office/powerpoint/2010/main" val="4179009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icepatrol.ru/upload/iblock/23c/23c86bcc41e3339b9461ccd053aeeeb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" y="6731"/>
            <a:ext cx="9143770" cy="685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090466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Верите ли вы, что росомаха – главный враг северного оленя в Тундре? 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5879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icepatrol.ru/upload/iblock/23c/23c86bcc41e3339b9461ccd053aeeeb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" y="6731"/>
            <a:ext cx="9143770" cy="685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731"/>
            <a:ext cx="8229600" cy="4214357"/>
          </a:xfrm>
        </p:spPr>
        <p:txBody>
          <a:bodyPr>
            <a:normAutofit/>
          </a:bodyPr>
          <a:lstStyle/>
          <a:p>
            <a:r>
              <a:rPr lang="ru-RU" sz="4800" b="1" dirty="0"/>
              <a:t>Р</a:t>
            </a:r>
            <a:r>
              <a:rPr lang="ru-RU" sz="4800" b="1" dirty="0" smtClean="0"/>
              <a:t>осомаха – главный враг северного оленя в Тундре. При атаке на добычу она может развивать скорость </a:t>
            </a:r>
            <a:br>
              <a:rPr lang="ru-RU" sz="4800" b="1" dirty="0" smtClean="0"/>
            </a:br>
            <a:r>
              <a:rPr lang="ru-RU" sz="4800" b="1" dirty="0" smtClean="0"/>
              <a:t>до 48 км/ч.</a:t>
            </a:r>
            <a:endParaRPr lang="ru-RU" sz="4800" b="1" dirty="0"/>
          </a:p>
        </p:txBody>
      </p:sp>
      <p:pic>
        <p:nvPicPr>
          <p:cNvPr id="4" name="Рисунок 3" descr="https://ds03.infourok.ru/uploads/ex/0e5c/00007003-8bf9c0bd/img2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53" b="10778"/>
          <a:stretch/>
        </p:blipFill>
        <p:spPr bwMode="auto">
          <a:xfrm>
            <a:off x="1763688" y="4083802"/>
            <a:ext cx="5940425" cy="27741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61861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icepatrol.ru/upload/iblock/23c/23c86bcc41e3339b9461ccd053aeeeb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" y="6731"/>
            <a:ext cx="9143770" cy="685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731"/>
            <a:ext cx="8229600" cy="4214357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Верите ли вы, что в Арктике есть идеально круглые каменные шары?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504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icepatrol.ru/upload/iblock/23c/23c86bcc41e3339b9461ccd053aeeeb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" y="6731"/>
            <a:ext cx="9143770" cy="685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731"/>
            <a:ext cx="8229600" cy="6518613"/>
          </a:xfrm>
        </p:spPr>
        <p:txBody>
          <a:bodyPr>
            <a:noAutofit/>
          </a:bodyPr>
          <a:lstStyle/>
          <a:p>
            <a:r>
              <a:rPr lang="ru-RU" sz="3600" b="1" dirty="0"/>
              <a:t>Одно из самых загадочных явлений в Арктике - сферолиты. Это идеально круглые каменные шары от нескольких сантиметров до нескольких метров в диаметре, которые в большом количестве разбросаны на острове </a:t>
            </a:r>
            <a:r>
              <a:rPr lang="ru-RU" sz="3600" b="1" dirty="0" err="1"/>
              <a:t>Чампа</a:t>
            </a:r>
            <a:r>
              <a:rPr lang="ru-RU" sz="3600" b="1" dirty="0"/>
              <a:t> (архипелаг Земля Франца Иосифа). </a:t>
            </a:r>
            <a:r>
              <a:rPr lang="ru-RU" sz="3600" b="1" dirty="0" smtClean="0"/>
              <a:t>Версий их образования - множество: от природного до инопланетного происхождения.</a:t>
            </a:r>
            <a:endParaRPr lang="ru-RU" sz="3600" b="1" dirty="0"/>
          </a:p>
        </p:txBody>
      </p:sp>
      <p:pic>
        <p:nvPicPr>
          <p:cNvPr id="5" name="Рисунок 4" descr="5 занимательных фактов об Арктике Арктика, Факты, Интересное, Длиннопост, Наука, История">
            <a:hlinkClick r:id="rId3" tgtFrame="&quot;_blank&quot;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8064896" cy="59046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35756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icepatrol.ru/upload/iblock/23c/23c86bcc41e3339b9461ccd053aeeeb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" y="6731"/>
            <a:ext cx="9143770" cy="685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731"/>
            <a:ext cx="8229600" cy="4214357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Верите ли вы, что в Арктике живут пингвины?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7828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icepatrol.ru/upload/iblock/23c/23c86bcc41e3339b9461ccd053aeeeb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" y="6731"/>
            <a:ext cx="9143770" cy="685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6731"/>
            <a:ext cx="9036496" cy="6851269"/>
          </a:xfrm>
        </p:spPr>
        <p:txBody>
          <a:bodyPr>
            <a:normAutofit fontScale="90000"/>
          </a:bodyPr>
          <a:lstStyle/>
          <a:p>
            <a:r>
              <a:rPr lang="ru-RU" sz="4800" b="1" dirty="0"/>
              <a:t>П</a:t>
            </a:r>
            <a:r>
              <a:rPr lang="ru-RU" sz="4800" b="1" dirty="0" smtClean="0"/>
              <a:t>ингвины </a:t>
            </a:r>
            <a:r>
              <a:rPr lang="ru-RU" sz="4800" b="1" dirty="0"/>
              <a:t>живут в Южном </a:t>
            </a:r>
            <a:r>
              <a:rPr lang="ru-RU" sz="4800" b="1" dirty="0" smtClean="0"/>
              <a:t>полушарии, причем </a:t>
            </a:r>
            <a:r>
              <a:rPr lang="ru-RU" sz="4800" b="1" dirty="0"/>
              <a:t>не только в ледяной Антарктике и ее прибрежных водах. Средой их обитания является очень большая территория - это и южная часть Австралии, и Новая Зеландия, и Южная Африка, побережье Перу, и даже </a:t>
            </a:r>
            <a:r>
              <a:rPr lang="ru-RU" sz="4800" b="1" dirty="0" err="1"/>
              <a:t>Галапагосские</a:t>
            </a:r>
            <a:r>
              <a:rPr lang="ru-RU" sz="4800" b="1" dirty="0"/>
              <a:t> </a:t>
            </a:r>
            <a:r>
              <a:rPr lang="ru-RU" sz="4800" b="1" dirty="0" smtClean="0"/>
              <a:t>острова.</a:t>
            </a:r>
            <a:r>
              <a:rPr lang="ru-RU" sz="4800" b="1" dirty="0"/>
              <a:t> 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81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267</Words>
  <Application>Microsoft Office PowerPoint</Application>
  <PresentationFormat>Экран (4:3)</PresentationFormat>
  <Paragraphs>19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Удивительная Арктика</vt:lpstr>
      <vt:lpstr>Верите ли вы, что в Арктике не бывает морозов 70 – 80 градусов?</vt:lpstr>
      <vt:lpstr>Благодаря теплому течению Гольфстрим в Арктике нет морозов 70-80 градусов как в Антарктиде.</vt:lpstr>
      <vt:lpstr>Верите ли вы, что росомаха – главный враг северного оленя в Тундре? </vt:lpstr>
      <vt:lpstr>Росомаха – главный враг северного оленя в Тундре. При атаке на добычу она может развивать скорость  до 48 км/ч.</vt:lpstr>
      <vt:lpstr>Верите ли вы, что в Арктике есть идеально круглые каменные шары?</vt:lpstr>
      <vt:lpstr>Одно из самых загадочных явлений в Арктике - сферолиты. Это идеально круглые каменные шары от нескольких сантиметров до нескольких метров в диаметре, которые в большом количестве разбросаны на острове Чампа (архипелаг Земля Франца Иосифа). Версий их образования - множество: от природного до инопланетного происхождения.</vt:lpstr>
      <vt:lpstr>Верите ли вы, что в Арктике живут пингвины?</vt:lpstr>
      <vt:lpstr>Пингвины живут в Южном полушарии, причем не только в ледяной Антарктике и ее прибрежных водах. Средой их обитания является очень большая территория - это и южная часть Австралии, и Новая Зеландия, и Южная Африка, побережье Перу, и даже Галапагосские острова. </vt:lpstr>
      <vt:lpstr>Верите ли вы, что в Арктике гнездится самая многочисленная и разнообразная колония  морских птиц?  </vt:lpstr>
      <vt:lpstr>   На знаменитой скале Рубини  в незамерзающей бухте Тихая у острова Гукера находится птичий базар, где  насчитывается до 18 тысяч кайр, чистиков и других морских птиц.    </vt:lpstr>
      <vt:lpstr>   Верите ли вы, что в Арктике люди не живут?    </vt:lpstr>
      <vt:lpstr>43% площади Арктического региона планеты приходится на долю российского сектора. Это около 9 млн кв. км. Здесь проживает более 2,5 млн человек, что составляет 2% населения страны и около 40% населения всей Арктики. </vt:lpstr>
      <vt:lpstr>   Верите ли вы, что самые длинные путешествия из всех наземных млекопитающих совершают северные олени?    </vt:lpstr>
      <vt:lpstr>   Они преодолевают расстояния до 5000 км в год. Во время своих миграций весной и осенью олени совершают длинные переходы по 19-55 км в день.   </vt:lpstr>
      <vt:lpstr>Верите ли вы, что в Арктике есть реки?</vt:lpstr>
      <vt:lpstr>Нет. Река Оникс, которая уносит талые воды на восток, есть в Антарктиде. </vt:lpstr>
      <vt:lpstr>Верите ли вы, что в Арктике есть пустыни?</vt:lpstr>
      <vt:lpstr>Пустыни бывают и снежные. Например, арктическая пустыня встречается в горах Бырранга на Таймыре или острове Врангеля. Большинство территории арктических пустынь покрыто ледниками и камнями, изредка мхом.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Удивительная Арктика</dc:title>
  <dc:creator>ASUS</dc:creator>
  <cp:lastModifiedBy>ASUS</cp:lastModifiedBy>
  <cp:revision>8</cp:revision>
  <dcterms:created xsi:type="dcterms:W3CDTF">2018-09-26T03:41:43Z</dcterms:created>
  <dcterms:modified xsi:type="dcterms:W3CDTF">2018-09-26T19:23:22Z</dcterms:modified>
</cp:coreProperties>
</file>