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ОЦ ПЕДАГОГ  2011\МОИ презентации\Суицид дети\photo_17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583"/>
            <a:ext cx="9144000" cy="5088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653136"/>
            <a:ext cx="9036496" cy="1320280"/>
          </a:xfrm>
        </p:spPr>
        <p:txBody>
          <a:bodyPr>
            <a:normAutofit/>
          </a:bodyPr>
          <a:lstStyle/>
          <a:p>
            <a:pPr indent="571500">
              <a:lnSpc>
                <a:spcPts val="1800"/>
              </a:lnSpc>
            </a:pPr>
            <a:r>
              <a:rPr lang="uk-UA" b="1" dirty="0" smtClean="0">
                <a:solidFill>
                  <a:schemeClr val="bg1"/>
                </a:solidFill>
                <a:latin typeface="Arial"/>
                <a:ea typeface="Calibri"/>
                <a:cs typeface="Times New Roman"/>
              </a:rPr>
              <a:t>ПОДРОСТКОВЫЙ СУИЦИД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0"/>
            <a:ext cx="6400800" cy="980728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508104" y="5973416"/>
            <a:ext cx="3635896" cy="884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791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10 сентября Всемирным днем предотвращения самоубийств.</a:t>
            </a:r>
            <a:endParaRPr lang="ru-RU" dirty="0"/>
          </a:p>
        </p:txBody>
      </p:sp>
      <p:pic>
        <p:nvPicPr>
          <p:cNvPr id="8194" name="Picture 2" descr="D:\СОЦ ПЕДАГОГ  2011\МОИ презентации\Суицид дети\suis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5233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430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— основная причина смерти у сегодняшней молодежи.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4262" y="1457695"/>
            <a:ext cx="4186808" cy="52246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Суицид — «убийца № 2» молодых людей в возрасте от пятнадцати до двадцати четырех лет. «Убийцей № 1» являются несчастные случаи, в том числе передозировка наркотиков, дорожные происшествия, падения с мостов и зданий, самоотравления. По мнению же суицидологов, многие из этих несчастных случаев в действительности были суицидами, замаскированными под несчастные случаи. Если суицидологи правы, то тогда главным «убийцей» подростков является суицид.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D:\СОЦ ПЕДАГОГ  2011\МОИ презентации\Суицид дети\samoybii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691813" cy="372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10750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4854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Суицид </a:t>
            </a:r>
            <a:r>
              <a:rPr lang="ru-RU" sz="3600" b="1" dirty="0">
                <a:solidFill>
                  <a:srgbClr val="C00000"/>
                </a:solidFill>
              </a:rPr>
              <a:t>не происходит без предупреждения.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72" y="1916832"/>
            <a:ext cx="4114800" cy="2808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Большинство подростков, пытавшихся покончить с собой, почти всегда предупреждали о своем намерении: говорили, делали что-то такое, что служило намеком, предупреждением о том, что они оказались в безвыходной ситуации и думают о </a:t>
            </a:r>
            <a:r>
              <a:rPr lang="ru-RU" dirty="0" smtClean="0"/>
              <a:t>смерти.</a:t>
            </a:r>
            <a:endParaRPr lang="ru-RU" dirty="0"/>
          </a:p>
        </p:txBody>
      </p:sp>
      <p:pic>
        <p:nvPicPr>
          <p:cNvPr id="10242" name="Picture 2" descr="D:\СОЦ ПЕДАГОГ  2011\МОИ презентации\Суицид дети\DSC06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10750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6313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можно предотвратить.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536504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Есть мнение, что если подросток принял решение расстаться с жизнью, то помешать ему уже невозможно. Считается также, что, если подростку не удалось покончить с собой с первого раза, он будет совершать суицидальные попытки снова и снова, до тех пор, пока не добьется своего.</a:t>
            </a:r>
            <a:br>
              <a:rPr lang="ru-RU" dirty="0"/>
            </a:br>
            <a:r>
              <a:rPr lang="ru-RU" dirty="0"/>
              <a:t>В действительности же молодые люди пытаются, как правило, покончить с собой всего один раз. Большинство из них представляют опасность для самих себя лишь в продолжение короткого промежутка времени — от 24 до 72 часов. Если же кто-то вмешается в их планы и окажет помощь, то больше покушаться на свою жизнь они никогда не будут.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D:\СОЦ ПЕДАГОГ  2011\МОИ презентации\Суицид дети\1297632749_1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61" y="1268760"/>
            <a:ext cx="4235305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6842514" y="4949761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7145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Разговоры о суициде не наводят подростков на мысли о суициде.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896544" cy="5420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Существует точка зрения, будто разговоры с подростками на суицидальные темы представляют немалую опасность, так как они могут захотеть испытать эту опасность на себе. </a:t>
            </a:r>
            <a:r>
              <a:rPr lang="ru-RU" dirty="0" smtClean="0"/>
              <a:t>Напротив</a:t>
            </a:r>
            <a:r>
              <a:rPr lang="ru-RU" dirty="0"/>
              <a:t>, подростки получают возможность открыто говорить о том, что уже давно их мучает, не дает им покоя.</a:t>
            </a:r>
            <a:br>
              <a:rPr lang="ru-RU" dirty="0"/>
            </a:br>
            <a:r>
              <a:rPr lang="ru-RU" dirty="0"/>
              <a:t>Если кто-то из твоих знакомых, словно бы невзначай, заводит разговор о самоубийстве, значит, она или он давно уже о нем думают, и ничего нового ты о самоубийстве не скажешь. Более того, твоя готовность поддержать эту «опасную» тему даст другому возможность выговориться, — </a:t>
            </a:r>
            <a:r>
              <a:rPr lang="ru-RU" i="1" dirty="0"/>
              <a:t>суицидальные же мысли, которыми делятся с собеседником, перестают быть мыслями </a:t>
            </a:r>
            <a:r>
              <a:rPr lang="ru-RU" i="1" dirty="0" err="1"/>
              <a:t>суицидоопасными</a:t>
            </a:r>
            <a:r>
              <a:rPr lang="ru-RU" i="1" dirty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1" name="Picture 3" descr="D:\СОЦ ПЕДАГОГ  2011\МОИ презентации\Суицид дети\4c24c869b061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013" y="1484784"/>
            <a:ext cx="3188155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5220072" y="5028859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039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не передается по наследству.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908720"/>
            <a:ext cx="4618856" cy="58326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От мамы ты можешь унаследовать цвет глаз, от папы — веснушки на носу; суицидальные же идеи по наследству не передаются. Вместе с тем, если кто-то из членов твоей семьи уже совершил суицид, ты оказываешься в зоне повышенного суицидального риска. Представь, например, семью, где родители много курят, пьют или употребляют наркотики. В такой семье дети рискуют перенять вредные привычки родителей. На этих детей действует так называемый фактор внушения: родители, дескать, плохому не научат. Разумеется, дети вовсе не обязаны подражать родителям. Для подражания они вправе выбрать другой, более положительный, пример.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D:\СОЦ ПЕДАГОГ  2011\МОИ презентации\Суицид дети\bi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63218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10750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409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 err="1">
                <a:solidFill>
                  <a:srgbClr val="C00000"/>
                </a:solidFill>
              </a:rPr>
              <a:t>Суициденты</a:t>
            </a:r>
            <a:r>
              <a:rPr lang="ru-RU" sz="3600" b="1" dirty="0">
                <a:solidFill>
                  <a:srgbClr val="C00000"/>
                </a:solidFill>
              </a:rPr>
              <a:t>, как правило,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психически </a:t>
            </a:r>
            <a:r>
              <a:rPr lang="ru-RU" sz="3600" b="1" dirty="0">
                <a:solidFill>
                  <a:srgbClr val="C00000"/>
                </a:solidFill>
              </a:rPr>
              <a:t>здоровы.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5256584" cy="55369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Поскольку суицидальное поведение принято считать «ненормальным» и «нездоровым», многие ошибочно полагают, что </a:t>
            </a:r>
            <a:r>
              <a:rPr lang="ru-RU" dirty="0" err="1"/>
              <a:t>суициденты</a:t>
            </a:r>
            <a:r>
              <a:rPr lang="ru-RU" dirty="0"/>
              <a:t> «не в себе».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Суицидентов</a:t>
            </a:r>
            <a:r>
              <a:rPr lang="ru-RU" dirty="0" smtClean="0"/>
              <a:t> </a:t>
            </a:r>
            <a:r>
              <a:rPr lang="ru-RU" dirty="0"/>
              <a:t>путают с теми, кто психически болен. Есть даже точка зрения, будто </a:t>
            </a:r>
            <a:r>
              <a:rPr lang="ru-RU" dirty="0" err="1"/>
              <a:t>суициденты</a:t>
            </a:r>
            <a:r>
              <a:rPr lang="ru-RU" dirty="0"/>
              <a:t> опасны не только для самих себя, но и для других.</a:t>
            </a:r>
            <a:br>
              <a:rPr lang="ru-RU" dirty="0"/>
            </a:br>
            <a:r>
              <a:rPr lang="ru-RU" dirty="0"/>
              <a:t>Да, </a:t>
            </a:r>
            <a:r>
              <a:rPr lang="ru-RU" dirty="0" err="1"/>
              <a:t>суициденты</a:t>
            </a:r>
            <a:r>
              <a:rPr lang="ru-RU" dirty="0"/>
              <a:t> могут вести себя как «ненормальные», однако их поведение не является следствием психического заболевания.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Их </a:t>
            </a:r>
            <a:r>
              <a:rPr lang="ru-RU" dirty="0"/>
              <a:t>поступки и мысли неадекватны лишь в той степени, в какой неадекватным оказалось их положение. Кроме того, в большинстве своем </a:t>
            </a:r>
            <a:r>
              <a:rPr lang="ru-RU" dirty="0" err="1"/>
              <a:t>суициденты</a:t>
            </a:r>
            <a:r>
              <a:rPr lang="ru-RU" dirty="0"/>
              <a:t> не представляют опасности для других. Они могут быть раздражены, но их раздражение направлено исключительно на себя.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 descr="D:\СОЦ ПЕДАГОГ  2011\МОИ презентации\Суицид дети\1319690701_d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73" y="1844824"/>
            <a:ext cx="3376662" cy="3376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5436096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692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solidFill>
                  <a:srgbClr val="C00000"/>
                </a:solidFill>
              </a:rPr>
              <a:t>Тот, кто говорит о суициде, совершает суицид.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772816"/>
            <a:ext cx="4536504" cy="4536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Из десяти покушающихся на свою жизнь подростков семь делились своими планами. Поэтому большинство подростков, которые говорят о суициде, не шутят. Тем не менее у нас принято от них «отмахиваться». «Он шутит», — говорим или думаем мы. — «Она делает вид» или: «Это он говорит, чтобы привлечь к себе внимание!» Не рискуй жизнью своего друга: раз он заговорил о самоубийстве, значит, это серьезно.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D:\СОЦ ПЕДАГОГ  2011\МОИ презентации\Суицид дети\100_80_2_31ca45b491b0db8e61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3" y="1905191"/>
            <a:ext cx="3831429" cy="3065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10750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3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— это не просто способ обратить на себя внимание.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501930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Часто друзья и родители пропускают мимо ушей слова подростка: «Я хочу покончить с собой». Им кажется, что подросток добивается, чтобы на него обратили внимание, или же что ему просто что-то нужно.</a:t>
            </a:r>
            <a:br>
              <a:rPr lang="ru-RU" dirty="0"/>
            </a:br>
            <a:r>
              <a:rPr lang="ru-RU" dirty="0"/>
              <a:t>И все же, если твой знакомый заговорил о самоубийстве, он и в самом деле хочет привлечь к себе внимание. Если ты настоящий друг, то в этой ситуации тебе не пристало рассуждать о том, для чего ему понадобилось привлекать к себе внимание. Вместо этого прислушайся, о чем говорит твой друг, не рассуждай о том, чем он руководствовался, исходя из того, что, если твой друг завел разговор о самоубийстве, значит, живется ему и в самом деле несладко. Значит, он решился на отчаянный шаг.</a:t>
            </a:r>
            <a:br>
              <a:rPr lang="ru-RU" dirty="0"/>
            </a:br>
            <a:r>
              <a:rPr lang="ru-RU" dirty="0"/>
              <a:t>Даже если он просто «делает вид», хочет вызвать к себе сочувствие, оказаться в центре внимания, это необычное поведение свидетельствует о том, что он попал в беду. Чего-то у него наверняка стряслось. И лучше всего — отнестись к его угрозам всерьез.</a:t>
            </a:r>
          </a:p>
          <a:p>
            <a:endParaRPr lang="ru-RU" dirty="0"/>
          </a:p>
        </p:txBody>
      </p:sp>
      <p:pic>
        <p:nvPicPr>
          <p:cNvPr id="16386" name="Picture 2" descr="D:\СОЦ ПЕДАГОГ  2011\МОИ презентации\Суицид дети\4a072_40270_250x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6766"/>
            <a:ext cx="2741290" cy="1754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827584" y="4941168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092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ОЦ ПЕДАГОГ  2011\МОИ презентации\Суицид дети\1305801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Суицидальные подростки считают, что их проблемы серьезны.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5040560" cy="5628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Разные люди смотрят на одну и ту же ситуацию, на одну и ту же проблему по-разному. То, что одному кажется ерундой, другому может показаться концом света.</a:t>
            </a:r>
            <a:br>
              <a:rPr lang="ru-RU" dirty="0"/>
            </a:br>
            <a:r>
              <a:rPr lang="ru-RU" dirty="0"/>
              <a:t>Наверное, ты согласишься, что дети и взрослые часто смотрят на жизнь по-разному. То, что ужасно для тебя, для них ерунда, и наоборот. У тебя, например, плохое настроение оттого, что ты подрался со своим лучшим другом, а родители скажут: «Ну и что? У тебя и без него друзей хватает».</a:t>
            </a:r>
            <a:br>
              <a:rPr lang="ru-RU" dirty="0"/>
            </a:br>
            <a:r>
              <a:rPr lang="ru-RU" dirty="0"/>
              <a:t>На жизнь по-разному смотрят не только родители и дети. Даже у самых близких друзей может быть разная точка зрения: то, что «здорово» для тебя, для одного твоего друга «паршиво», а для другого — «нормально».</a:t>
            </a:r>
          </a:p>
          <a:p>
            <a:endParaRPr lang="ru-RU" dirty="0"/>
          </a:p>
        </p:txBody>
      </p:sp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6713090" y="4897984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915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indent="571500" algn="l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Самоубийство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это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целенаправленное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лишение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себя жизни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правило, добровольное (хотя бывают и случаи вынужденного самоубийства) и самостоятельное (в некоторых случаях осуществляется с помощью других людей).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3074" name="Picture 2" descr="D:\СОЦ ПЕДАГОГ  2011\МОИ презентации\Суицид дети\1319092264_116529_image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3776"/>
            <a:ext cx="7596336" cy="5064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114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Суицид — следствие не одной неприятности, </a:t>
            </a:r>
            <a:r>
              <a:rPr lang="ru-RU" sz="3600" b="1" i="1" dirty="0">
                <a:solidFill>
                  <a:srgbClr val="C00000"/>
                </a:solidFill>
              </a:rPr>
              <a:t>а </a:t>
            </a:r>
            <a:r>
              <a:rPr lang="ru-RU" sz="3600" b="1" dirty="0">
                <a:solidFill>
                  <a:srgbClr val="C00000"/>
                </a:solidFill>
              </a:rPr>
              <a:t>многих.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5144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Ты ведь слышал выражение: «Последняя капля, которая переполнила чашу терпения»? Причины, ведущие к суициду, подобны капающим в чашу терпения каплям. Каждая капля — ничто, двум каплям, десяти каплям ни за что не заполнить чашу доверху. А теперь представь, что капель этих не десять и даже не сто, а много тысяч. В какой-то момент чаша терпения будет переполнена.</a:t>
            </a:r>
            <a:br>
              <a:rPr lang="ru-RU" dirty="0"/>
            </a:br>
            <a:r>
              <a:rPr lang="ru-RU" dirty="0"/>
              <a:t>Обычно люди не совершают самоубийство из-за одной какой-то неприятности. Большей частью они пытаются уйти из жизни не из-за одной неудачи, а из-за серии неудач.</a:t>
            </a:r>
          </a:p>
          <a:p>
            <a:endParaRPr lang="ru-RU" dirty="0"/>
          </a:p>
        </p:txBody>
      </p:sp>
      <p:pic>
        <p:nvPicPr>
          <p:cNvPr id="17410" name="Picture 2" descr="D:\СОЦ ПЕДАГОГ  2011\МОИ презентации\Суицид дети\proble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1" y="1700807"/>
            <a:ext cx="3668515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5317274" y="4941167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201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Самоубийство может совершить каждый.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122912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Предотвращать суицид было бы проще всего, если бы его совершали только определенные подростки. К сожалению, тип «</a:t>
            </a:r>
            <a:r>
              <a:rPr lang="ru-RU" dirty="0" err="1"/>
              <a:t>суицидоопасного</a:t>
            </a:r>
            <a:r>
              <a:rPr lang="ru-RU" dirty="0"/>
              <a:t> подростка» установить невозможно.</a:t>
            </a:r>
            <a:br>
              <a:rPr lang="ru-RU" dirty="0"/>
            </a:br>
            <a:r>
              <a:rPr lang="ru-RU" dirty="0"/>
              <a:t>Подростки из богатых семей подвержены суицидальным настроениям ничуть не меньше, чем подростки из семей нуждающихся. Суицид совершают не только те подростки, которые плохо учатся и ни с кем не ладят, но и молодые люди, у которых нет проблем ни в школе, ни дома.</a:t>
            </a:r>
            <a:br>
              <a:rPr lang="ru-RU" dirty="0"/>
            </a:br>
            <a:r>
              <a:rPr lang="ru-RU" dirty="0"/>
              <a:t>На первый взгляд, тебе может показаться, что кому-то не грозит суицид, потому что у нее или у него «все есть»: деньги, друзья, любые удовольствия... Но благополучие — вовсе не гарантия от суицида.</a:t>
            </a:r>
            <a:br>
              <a:rPr lang="ru-RU" dirty="0"/>
            </a:br>
            <a:r>
              <a:rPr lang="ru-RU" dirty="0"/>
              <a:t>Важно то, что твои друзья </a:t>
            </a:r>
            <a:r>
              <a:rPr lang="ru-RU" i="1" dirty="0"/>
              <a:t>сами </a:t>
            </a:r>
            <a:r>
              <a:rPr lang="ru-RU" dirty="0"/>
              <a:t>говорят и делают, как себя чувствуют, а не то, сколько у них денег, насколько, </a:t>
            </a:r>
            <a:r>
              <a:rPr lang="ru-RU" i="1" dirty="0"/>
              <a:t>по-твоему</a:t>
            </a:r>
            <a:r>
              <a:rPr lang="ru-RU" dirty="0"/>
              <a:t>, беззаботна и счастлива их жизнь.</a:t>
            </a:r>
          </a:p>
          <a:p>
            <a:endParaRPr lang="ru-RU" dirty="0"/>
          </a:p>
        </p:txBody>
      </p:sp>
      <p:pic>
        <p:nvPicPr>
          <p:cNvPr id="18434" name="Picture 2" descr="D:\СОЦ ПЕДАГОГ  2011\МОИ презентации\Суицид дети\100_80_2_bf54403491b1d3f5b54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78" y="1700808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6703467" y="4869160"/>
            <a:ext cx="2180815" cy="1696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2577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Чем «веселее» настроен </a:t>
            </a:r>
            <a:r>
              <a:rPr lang="ru-RU" sz="3600" b="1" dirty="0" err="1">
                <a:solidFill>
                  <a:srgbClr val="C00000"/>
                </a:solidFill>
              </a:rPr>
              <a:t>суицидент</a:t>
            </a:r>
            <a:r>
              <a:rPr lang="ru-RU" sz="3600" b="1" dirty="0">
                <a:solidFill>
                  <a:srgbClr val="C00000"/>
                </a:solidFill>
              </a:rPr>
              <a:t>, тем больше риск.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50646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Самоубийство подростка, который вроде бы уже выходит из кризиса, для многих является полной неожиданностью. Большинство молодых людей пытаются покончить с собой всего один раз в жизни; для тех же подростков, которые могут совершить вторичную суицидальную попытку, самое опасное время — 80—100 дней после первой попытки.</a:t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D:\СОЦ ПЕДАГОГ  2011\МОИ презентации\Суицид дети\1292212344_157871_3dc673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99251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СОЦ ПЕДАГОГ  2011\МОИ презентации\Суицид дети\1188239731_1445055_90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935" b="13376"/>
          <a:stretch/>
        </p:blipFill>
        <p:spPr bwMode="auto">
          <a:xfrm>
            <a:off x="3440383" y="5312943"/>
            <a:ext cx="1820775" cy="1416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04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Очень важно: друг может предотвратить самоубийство!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От заботливого, любящего друга зависит многое. Он может спасти потенциальному </a:t>
            </a:r>
            <a:r>
              <a:rPr lang="ru-RU" dirty="0" err="1"/>
              <a:t>суициденту</a:t>
            </a:r>
            <a:r>
              <a:rPr lang="ru-RU" dirty="0"/>
              <a:t> жизнь.</a:t>
            </a:r>
            <a:br>
              <a:rPr lang="ru-RU" dirty="0"/>
            </a:br>
            <a:r>
              <a:rPr lang="ru-RU" dirty="0"/>
              <a:t>А теперь представь, что кто-то из твоих друзей поделился с тобой своей тайной, — сказал, например, что хочет покончить с собой. Согласись, если б он тебе не доверял, то и секретами бы не делился. И заговорил твой друг с тобой, возможно, именно потому, что умирать-то он не хотел.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К </a:t>
            </a:r>
            <a:r>
              <a:rPr lang="ru-RU" dirty="0"/>
              <a:t>тебе он обратился потому, что верил: </a:t>
            </a:r>
            <a:endParaRPr lang="ru-RU" dirty="0" smtClean="0"/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понять </a:t>
            </a:r>
            <a:r>
              <a:rPr lang="ru-RU" u="sng" dirty="0">
                <a:solidFill>
                  <a:srgbClr val="FF0000"/>
                </a:solidFill>
              </a:rPr>
              <a:t>его сможешь только 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401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332656"/>
            <a:ext cx="447484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Помни!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Что бы ни говорил тебе твой друг о желании умереть, на самом деле смерти он не хочет. Он хочет помощи.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Какие </a:t>
            </a:r>
            <a:r>
              <a:rPr lang="ru-RU" sz="2400" dirty="0"/>
              <a:t>бы продуманные суицидальные планы ни вынашивала твоя подруга, на самом деле умирать она не хочет. Она хочет, чтобы кто-то сказал ей, что жить не так уж и плохо.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И </a:t>
            </a:r>
            <a:r>
              <a:rPr lang="ru-RU" sz="2400" dirty="0"/>
              <a:t>этим «кем-то» можешь стать </a:t>
            </a:r>
            <a:r>
              <a:rPr lang="ru-RU" sz="5400" dirty="0" smtClean="0">
                <a:solidFill>
                  <a:srgbClr val="FF0000"/>
                </a:solidFill>
              </a:rPr>
              <a:t>ты!</a:t>
            </a:r>
            <a:endParaRPr lang="ru-RU" sz="5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D:\СОЦ ПЕДАГОГ  2011\МОИ презентации\Суицид дети\davay-ostanemsya-druzyami-druzhba-mezhdu-muzhchinoy-i-zhenschinoy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58" y="2492896"/>
            <a:ext cx="3429000" cy="421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СОЦ ПЕДАГОГ  2011\МОИ презентации\Суицид дети\4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96445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2048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Литература:</a:t>
            </a:r>
            <a:endParaRPr lang="ru-RU" dirty="0"/>
          </a:p>
          <a:p>
            <a:pPr lvl="0"/>
            <a:r>
              <a:rPr lang="ru-RU" dirty="0"/>
              <a:t>Сорокин П.А. «Самоубийство, как общественное явление»</a:t>
            </a:r>
          </a:p>
          <a:p>
            <a:pPr lvl="0"/>
            <a:r>
              <a:rPr lang="ru-RU" i="1" dirty="0"/>
              <a:t>Мартыненко А. В.</a:t>
            </a:r>
            <a:r>
              <a:rPr lang="ru-RU" dirty="0"/>
              <a:t> «Суицид в молодежной среде» — 2005. — № 1. — С. 139-141.</a:t>
            </a:r>
          </a:p>
          <a:p>
            <a:pPr lvl="0"/>
            <a:r>
              <a:rPr lang="ru-RU" dirty="0"/>
              <a:t>Паперно И. «Самоубийство как культурный институт»; М., 1999, с. 5-98</a:t>
            </a:r>
          </a:p>
          <a:p>
            <a:pPr lvl="0"/>
            <a:r>
              <a:rPr lang="ru-RU" i="1" dirty="0" err="1"/>
              <a:t>Курпатов</a:t>
            </a:r>
            <a:r>
              <a:rPr lang="ru-RU" i="1" dirty="0"/>
              <a:t> А.</a:t>
            </a:r>
            <a:r>
              <a:rPr lang="ru-RU" dirty="0"/>
              <a:t> «Самоубийство – безвыходность или бессмыслица?»</a:t>
            </a:r>
          </a:p>
          <a:p>
            <a:r>
              <a:rPr lang="ru-RU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055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96470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Все самоубийства условно делятся на два класса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 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истинные </a:t>
            </a:r>
            <a:r>
              <a:rPr lang="ru-RU" b="1" i="1" dirty="0">
                <a:latin typeface="Times New Roman"/>
                <a:ea typeface="Times New Roman"/>
              </a:rPr>
              <a:t>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Times New Roman"/>
              </a:rPr>
              <a:t> демонстративные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(так называемый 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парасуицид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или 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псевдосуицид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). </a:t>
            </a:r>
            <a:endParaRPr lang="ru-RU" dirty="0"/>
          </a:p>
        </p:txBody>
      </p:sp>
      <p:pic>
        <p:nvPicPr>
          <p:cNvPr id="4098" name="Picture 2" descr="D:\СОЦ ПЕДАГОГ  2011\МОИ презентации\Суицид дети\suicidalnyi-podrost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54" y="1628800"/>
            <a:ext cx="3733134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ОЦ ПЕДАГОГ  2011\МОИ презентации\Суицид дети\suicid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208" b="3949"/>
          <a:stretch/>
        </p:blipFill>
        <p:spPr bwMode="auto">
          <a:xfrm>
            <a:off x="539552" y="2564904"/>
            <a:ext cx="4566400" cy="3752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641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Как правило, </a:t>
            </a:r>
            <a:r>
              <a:rPr lang="ru-RU" dirty="0" err="1"/>
              <a:t>псевдосуицид</a:t>
            </a:r>
            <a:r>
              <a:rPr lang="ru-RU" dirty="0"/>
              <a:t> совершается в </a:t>
            </a:r>
            <a:r>
              <a:rPr lang="ru-RU" dirty="0">
                <a:solidFill>
                  <a:srgbClr val="FF0000"/>
                </a:solidFill>
              </a:rPr>
              <a:t>состоянии аффекта </a:t>
            </a:r>
            <a:r>
              <a:rPr lang="ru-RU" dirty="0"/>
              <a:t>и является не столько попыткой лишить себя жизни, сколько </a:t>
            </a:r>
            <a:r>
              <a:rPr lang="ru-RU" dirty="0">
                <a:solidFill>
                  <a:srgbClr val="FF0000"/>
                </a:solidFill>
              </a:rPr>
              <a:t>«криком о помощи», </a:t>
            </a:r>
            <a:r>
              <a:rPr lang="ru-RU" dirty="0"/>
              <a:t>попыткой обратить на себя и свои проблемы внимание окружающих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Эти </a:t>
            </a:r>
            <a:r>
              <a:rPr lang="ru-RU" dirty="0"/>
              <a:t>действия так же называют </a:t>
            </a:r>
            <a:r>
              <a:rPr lang="ru-RU" dirty="0">
                <a:solidFill>
                  <a:srgbClr val="FF0000"/>
                </a:solidFill>
              </a:rPr>
              <a:t>«демонстративная попытка суицида».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противовес </a:t>
            </a:r>
            <a:r>
              <a:rPr lang="ru-RU" dirty="0" err="1"/>
              <a:t>псевдосуициду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истинный суицид</a:t>
            </a:r>
            <a:r>
              <a:rPr lang="ru-RU" dirty="0"/>
              <a:t> — это как правило хорошо спланированное мероприятие, цель которого — любой ценой лишить себя жизни вне зависимости от мнения и реакции родных, близких, друзей и т. </a:t>
            </a:r>
            <a:r>
              <a:rPr lang="ru-RU" dirty="0" smtClean="0"/>
              <a:t>д.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1667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ОЦ ПЕДАГОГ  2011\МОИ презентации\Суицид дети\1320053203_0b08029616011034365ab51e8ad32f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762500" cy="3409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5093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Поведение, не приводящее обычно к немедленной смерти, но являющееся опасным и сокращающее жизнь (пьянство, курение, отказ от медицинской помощи при серьёзных заболеваниях, нарочитое пренебрежение ПДД или техникой безопасности, экстремальный спорт без надлежащей тренировки и экипировки), при том, что совершающий понимает его опасность, но возможный риск ему безразличен, называется </a:t>
            </a:r>
            <a:r>
              <a:rPr lang="ru-RU" dirty="0" err="1"/>
              <a:t>саморазрушающим</a:t>
            </a:r>
            <a:r>
              <a:rPr lang="ru-RU" dirty="0"/>
              <a:t> поведением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Некоторыми </a:t>
            </a:r>
            <a:r>
              <a:rPr lang="ru-RU" dirty="0"/>
              <a:t>исследователями такое поведение выделяется в третий класс самоубийств — </a:t>
            </a: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скрытый </a:t>
            </a:r>
            <a:r>
              <a:rPr lang="ru-RU" dirty="0">
                <a:solidFill>
                  <a:srgbClr val="FF0000"/>
                </a:solidFill>
              </a:rPr>
              <a:t>суицид.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722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СОЦ ПЕДАГОГ  2011\МОИ презентации\Суицид дети\lustra-i-petl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53644" cy="4153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800" dirty="0"/>
              <a:t>Неудавшиеся самоубийцы склонны доводить начатое до конца.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 descr="D:\СОЦ ПЕДАГОГ  2011\МОИ презентации\Суицид дети\d60f1814af3eb8888fa4bffce55b8c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702970" cy="3230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060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496300" cy="29523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Препятствием для совершения суицида могут являться </a:t>
            </a:r>
            <a:r>
              <a:rPr lang="ru-RU" dirty="0" err="1"/>
              <a:t>антисуицидальные</a:t>
            </a:r>
            <a:r>
              <a:rPr lang="ru-RU" dirty="0"/>
              <a:t> факторы личности, обесценивающие самоубийство как способ разрешения проблем и формирующие </a:t>
            </a:r>
            <a:r>
              <a:rPr lang="ru-RU" dirty="0" err="1"/>
              <a:t>антисуицидальный</a:t>
            </a:r>
            <a:r>
              <a:rPr lang="ru-RU" dirty="0"/>
              <a:t> барьер. </a:t>
            </a:r>
            <a:r>
              <a:rPr lang="ru-RU" dirty="0" smtClean="0"/>
              <a:t>                                   Как </a:t>
            </a:r>
            <a:r>
              <a:rPr lang="ru-RU" dirty="0"/>
              <a:t>правило, такими факторами являются нереализованные творческие планы, осознание бессмысленности самоубийства, боязнь причинить душевную боль родным и близким, неуверенность в надёжности выбранного способа самоубийства, а также религиозные и социальные табу, связанные с проблемой смерти и самоубийства.</a:t>
            </a:r>
          </a:p>
          <a:p>
            <a:endParaRPr lang="ru-RU" dirty="0"/>
          </a:p>
        </p:txBody>
      </p:sp>
      <p:pic>
        <p:nvPicPr>
          <p:cNvPr id="7170" name="Picture 2" descr="D:\СОЦ ПЕДАГОГ  2011\МОИ презентации\Суицид дети\a3b622e13a8509d88fc9ced75cdee6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7"/>
            <a:ext cx="5118840" cy="3516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629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Подростковый </a:t>
            </a:r>
            <a:r>
              <a:rPr lang="ru-RU" b="1" dirty="0" err="1">
                <a:solidFill>
                  <a:srgbClr val="FF0000"/>
                </a:solidFill>
              </a:rPr>
              <a:t>суици́д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</a:t>
            </a:r>
            <a:r>
              <a:rPr lang="ru-RU" dirty="0" smtClean="0"/>
              <a:t>(</a:t>
            </a:r>
            <a:r>
              <a:rPr lang="ru-RU" dirty="0"/>
              <a:t>или самоубийство) — это умышленное лишение себя жизни подростками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Помни, для борьбы с суицидом достаточно одного человека — </a:t>
            </a:r>
            <a:r>
              <a:rPr lang="ru-RU" sz="4000" b="1" i="1" dirty="0">
                <a:solidFill>
                  <a:srgbClr val="C00000"/>
                </a:solidFill>
              </a:rPr>
              <a:t>тебя.</a:t>
            </a:r>
            <a:r>
              <a:rPr lang="ru-RU" sz="4000" b="1" dirty="0">
                <a:solidFill>
                  <a:srgbClr val="C00000"/>
                </a:solidFill>
              </a:rPr>
              <a:t/>
            </a:r>
            <a:br>
              <a:rPr lang="ru-RU" sz="4000" b="1" dirty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7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Причины подростковых самоубийств: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бедность,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отношения в семье и со сверстниками</a:t>
            </a:r>
            <a:r>
              <a:rPr lang="ru-RU" dirty="0" smtClean="0"/>
              <a:t>,                                        - алкоголь </a:t>
            </a:r>
            <a:r>
              <a:rPr lang="ru-RU" dirty="0"/>
              <a:t>и наркотики,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неразделённая </a:t>
            </a:r>
            <a:r>
              <a:rPr lang="ru-RU" dirty="0"/>
              <a:t>любовь,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пережитое </a:t>
            </a:r>
            <a:r>
              <a:rPr lang="ru-RU" dirty="0"/>
              <a:t>в детстве насилие</a:t>
            </a:r>
            <a:r>
              <a:rPr lang="ru-RU" dirty="0" smtClean="0"/>
              <a:t>,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социальная изоляция,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расстройства </a:t>
            </a:r>
            <a:r>
              <a:rPr lang="ru-RU" dirty="0"/>
              <a:t>психики, включая депрессию с шизофренией, и так далее.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7496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</TotalTime>
  <Words>308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ПОДРОСТКОВЫЙ СУИЦИД </vt:lpstr>
      <vt:lpstr>Самоубийство  – это  целенаправленное лишение себя жизни,  как правило, добровольное (хотя бывают и случаи вынужденного самоубийства) и самостоятельное (в некоторых случаях осуществляется с помощью других людей). </vt:lpstr>
      <vt:lpstr>Слайд 3</vt:lpstr>
      <vt:lpstr>Слайд 4</vt:lpstr>
      <vt:lpstr>Слайд 5</vt:lpstr>
      <vt:lpstr>Неудавшиеся самоубийцы склонны доводить начатое до конца. </vt:lpstr>
      <vt:lpstr>Слайд 7</vt:lpstr>
      <vt:lpstr>Подростковый суици́д                          (или самоубийство) — это умышленное лишение себя жизни подростками </vt:lpstr>
      <vt:lpstr>Причины подростковых самоубийств:  </vt:lpstr>
      <vt:lpstr>Слайд 10</vt:lpstr>
      <vt:lpstr>Суицид — основная причина смерти у сегодняшней молодежи. </vt:lpstr>
      <vt:lpstr>Суицид не происходит без предупреждения. </vt:lpstr>
      <vt:lpstr>Суицид можно предотвратить.</vt:lpstr>
      <vt:lpstr>Разговоры о суициде не наводят подростков на мысли о суициде.</vt:lpstr>
      <vt:lpstr>Суицид не передается по наследству.</vt:lpstr>
      <vt:lpstr> Суициденты, как правило,                  психически здоровы. </vt:lpstr>
      <vt:lpstr> Тот, кто говорит о суициде, совершает суицид.</vt:lpstr>
      <vt:lpstr>Суицид — это не просто способ обратить на себя внимание.</vt:lpstr>
      <vt:lpstr>Суицидальные подростки считают, что их проблемы серьезны.</vt:lpstr>
      <vt:lpstr>Суицид — следствие не одной неприятности, а многих.</vt:lpstr>
      <vt:lpstr>Самоубийство может совершить каждый.</vt:lpstr>
      <vt:lpstr>Чем «веселее» настроен суицидент, тем больше риск.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самоубийств    среди подростков. </dc:title>
  <dc:creator>ДТГ</dc:creator>
  <cp:lastModifiedBy>BEST</cp:lastModifiedBy>
  <cp:revision>10</cp:revision>
  <dcterms:created xsi:type="dcterms:W3CDTF">2011-12-01T19:37:01Z</dcterms:created>
  <dcterms:modified xsi:type="dcterms:W3CDTF">2013-07-05T12:40:54Z</dcterms:modified>
</cp:coreProperties>
</file>