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963092-C437-4E22-8974-F1D7C0A8170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C7F032D2-D490-4DD6-81CC-D4C9F40720C7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2 класса</a:t>
          </a:r>
        </a:p>
      </dgm:t>
    </dgm:pt>
    <dgm:pt modelId="{86F4D7FF-5E09-4966-ACF4-C86A026A1573}" type="parTrans" cxnId="{69E98DB8-2385-4743-BF8C-1AC5DB590A8E}">
      <dgm:prSet/>
      <dgm:spPr/>
    </dgm:pt>
    <dgm:pt modelId="{0252248C-922B-4B4B-983B-8E5BDD3D0D0D}" type="sibTrans" cxnId="{69E98DB8-2385-4743-BF8C-1AC5DB590A8E}">
      <dgm:prSet/>
      <dgm:spPr/>
    </dgm:pt>
    <dgm:pt modelId="{D688D300-6E40-439C-8E4E-6F7B5A6043E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истинные</a:t>
          </a:r>
        </a:p>
      </dgm:t>
    </dgm:pt>
    <dgm:pt modelId="{D4A6B3C9-3B51-473A-9EC2-920DD9710063}" type="parTrans" cxnId="{40B1DAC8-EB28-44E4-86B0-3EB00C88CF3B}">
      <dgm:prSet/>
      <dgm:spPr/>
    </dgm:pt>
    <dgm:pt modelId="{D67A4735-29A4-4EA7-BEAC-6EA8A6EC3E7B}" type="sibTrans" cxnId="{40B1DAC8-EB28-44E4-86B0-3EB00C88CF3B}">
      <dgm:prSet/>
      <dgm:spPr/>
    </dgm:pt>
    <dgm:pt modelId="{14B7BFDA-610B-40D1-A2C8-258F7E7CC3CC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демонстративные</a:t>
          </a:r>
        </a:p>
      </dgm:t>
    </dgm:pt>
    <dgm:pt modelId="{C638547D-008C-4EDD-AFDA-7DDA22BB2DF1}" type="parTrans" cxnId="{AF9AAADD-E8CF-4161-AC99-EE3BCC9164E5}">
      <dgm:prSet/>
      <dgm:spPr/>
    </dgm:pt>
    <dgm:pt modelId="{7DB6D928-131D-4629-9E9A-A9330B051F50}" type="sibTrans" cxnId="{AF9AAADD-E8CF-4161-AC99-EE3BCC9164E5}">
      <dgm:prSet/>
      <dgm:spPr/>
    </dgm:pt>
    <dgm:pt modelId="{79C90114-31EF-4E2C-A746-1CCC80C4CD10}" type="pres">
      <dgm:prSet presAssocID="{96963092-C437-4E22-8974-F1D7C0A817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3CBAE87-ACEE-43BF-A37B-B83AAF975B4D}" type="pres">
      <dgm:prSet presAssocID="{C7F032D2-D490-4DD6-81CC-D4C9F40720C7}" presName="hierRoot1" presStyleCnt="0">
        <dgm:presLayoutVars>
          <dgm:hierBranch/>
        </dgm:presLayoutVars>
      </dgm:prSet>
      <dgm:spPr/>
    </dgm:pt>
    <dgm:pt modelId="{9178FA10-53A2-4F6E-82B1-5DA4AF0A841B}" type="pres">
      <dgm:prSet presAssocID="{C7F032D2-D490-4DD6-81CC-D4C9F40720C7}" presName="rootComposite1" presStyleCnt="0"/>
      <dgm:spPr/>
    </dgm:pt>
    <dgm:pt modelId="{BEC31982-5746-4CC6-B760-09F589E24993}" type="pres">
      <dgm:prSet presAssocID="{C7F032D2-D490-4DD6-81CC-D4C9F40720C7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FFF595-5CF5-4447-8423-F4EFFD906C4A}" type="pres">
      <dgm:prSet presAssocID="{C7F032D2-D490-4DD6-81CC-D4C9F40720C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8C10FF0-4285-4FCA-9A6C-E0E946C2046F}" type="pres">
      <dgm:prSet presAssocID="{C7F032D2-D490-4DD6-81CC-D4C9F40720C7}" presName="hierChild2" presStyleCnt="0"/>
      <dgm:spPr/>
    </dgm:pt>
    <dgm:pt modelId="{E4689DE9-81BD-4228-84F8-2BCBA163AACC}" type="pres">
      <dgm:prSet presAssocID="{D4A6B3C9-3B51-473A-9EC2-920DD9710063}" presName="Name35" presStyleLbl="parChTrans1D2" presStyleIdx="0" presStyleCnt="2"/>
      <dgm:spPr/>
    </dgm:pt>
    <dgm:pt modelId="{BF032469-7A42-47CF-A37E-E4E77D06B495}" type="pres">
      <dgm:prSet presAssocID="{D688D300-6E40-439C-8E4E-6F7B5A6043E4}" presName="hierRoot2" presStyleCnt="0">
        <dgm:presLayoutVars>
          <dgm:hierBranch/>
        </dgm:presLayoutVars>
      </dgm:prSet>
      <dgm:spPr/>
    </dgm:pt>
    <dgm:pt modelId="{017B3A57-62D3-423B-B026-942F6282E70D}" type="pres">
      <dgm:prSet presAssocID="{D688D300-6E40-439C-8E4E-6F7B5A6043E4}" presName="rootComposite" presStyleCnt="0"/>
      <dgm:spPr/>
    </dgm:pt>
    <dgm:pt modelId="{2982EA81-5CC8-4C87-AA22-57B388E4C134}" type="pres">
      <dgm:prSet presAssocID="{D688D300-6E40-439C-8E4E-6F7B5A6043E4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203901-A3BB-4838-850B-65DC2D4F35DE}" type="pres">
      <dgm:prSet presAssocID="{D688D300-6E40-439C-8E4E-6F7B5A6043E4}" presName="rootConnector" presStyleLbl="node2" presStyleIdx="0" presStyleCnt="2"/>
      <dgm:spPr/>
      <dgm:t>
        <a:bodyPr/>
        <a:lstStyle/>
        <a:p>
          <a:endParaRPr lang="ru-RU"/>
        </a:p>
      </dgm:t>
    </dgm:pt>
    <dgm:pt modelId="{06BB0581-E3F1-4B99-A095-FC0B2BBD7DA4}" type="pres">
      <dgm:prSet presAssocID="{D688D300-6E40-439C-8E4E-6F7B5A6043E4}" presName="hierChild4" presStyleCnt="0"/>
      <dgm:spPr/>
    </dgm:pt>
    <dgm:pt modelId="{E2A121F9-0418-4E50-97E3-667ACDE29C3C}" type="pres">
      <dgm:prSet presAssocID="{D688D300-6E40-439C-8E4E-6F7B5A6043E4}" presName="hierChild5" presStyleCnt="0"/>
      <dgm:spPr/>
    </dgm:pt>
    <dgm:pt modelId="{751AE661-5998-4395-9A11-CE4E1117AB6B}" type="pres">
      <dgm:prSet presAssocID="{C638547D-008C-4EDD-AFDA-7DDA22BB2DF1}" presName="Name35" presStyleLbl="parChTrans1D2" presStyleIdx="1" presStyleCnt="2"/>
      <dgm:spPr/>
    </dgm:pt>
    <dgm:pt modelId="{EE61EE3F-5824-45BB-A7F3-CA51D24891A1}" type="pres">
      <dgm:prSet presAssocID="{14B7BFDA-610B-40D1-A2C8-258F7E7CC3CC}" presName="hierRoot2" presStyleCnt="0">
        <dgm:presLayoutVars>
          <dgm:hierBranch/>
        </dgm:presLayoutVars>
      </dgm:prSet>
      <dgm:spPr/>
    </dgm:pt>
    <dgm:pt modelId="{C27119EA-3766-44DB-BABC-74D1DC456A5B}" type="pres">
      <dgm:prSet presAssocID="{14B7BFDA-610B-40D1-A2C8-258F7E7CC3CC}" presName="rootComposite" presStyleCnt="0"/>
      <dgm:spPr/>
    </dgm:pt>
    <dgm:pt modelId="{B55EC668-6C98-40DA-82DD-A92E022B924E}" type="pres">
      <dgm:prSet presAssocID="{14B7BFDA-610B-40D1-A2C8-258F7E7CC3C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9BE42F-8BB3-4637-AA63-666BF8463483}" type="pres">
      <dgm:prSet presAssocID="{14B7BFDA-610B-40D1-A2C8-258F7E7CC3CC}" presName="rootConnector" presStyleLbl="node2" presStyleIdx="1" presStyleCnt="2"/>
      <dgm:spPr/>
      <dgm:t>
        <a:bodyPr/>
        <a:lstStyle/>
        <a:p>
          <a:endParaRPr lang="ru-RU"/>
        </a:p>
      </dgm:t>
    </dgm:pt>
    <dgm:pt modelId="{4B6C0218-B43A-4559-A4DA-5D79003A2551}" type="pres">
      <dgm:prSet presAssocID="{14B7BFDA-610B-40D1-A2C8-258F7E7CC3CC}" presName="hierChild4" presStyleCnt="0"/>
      <dgm:spPr/>
    </dgm:pt>
    <dgm:pt modelId="{2455D232-AF99-4A04-8BFF-29987CFE1923}" type="pres">
      <dgm:prSet presAssocID="{14B7BFDA-610B-40D1-A2C8-258F7E7CC3CC}" presName="hierChild5" presStyleCnt="0"/>
      <dgm:spPr/>
    </dgm:pt>
    <dgm:pt modelId="{E6759F09-234E-4E3B-A938-D0B48282BE71}" type="pres">
      <dgm:prSet presAssocID="{C7F032D2-D490-4DD6-81CC-D4C9F40720C7}" presName="hierChild3" presStyleCnt="0"/>
      <dgm:spPr/>
    </dgm:pt>
  </dgm:ptLst>
  <dgm:cxnLst>
    <dgm:cxn modelId="{F26DB51D-FD47-4EE6-9664-9E7B7A2BCF08}" type="presOf" srcId="{14B7BFDA-610B-40D1-A2C8-258F7E7CC3CC}" destId="{A69BE42F-8BB3-4637-AA63-666BF8463483}" srcOrd="1" destOrd="0" presId="urn:microsoft.com/office/officeart/2005/8/layout/orgChart1"/>
    <dgm:cxn modelId="{69E98DB8-2385-4743-BF8C-1AC5DB590A8E}" srcId="{96963092-C437-4E22-8974-F1D7C0A81708}" destId="{C7F032D2-D490-4DD6-81CC-D4C9F40720C7}" srcOrd="0" destOrd="0" parTransId="{86F4D7FF-5E09-4966-ACF4-C86A026A1573}" sibTransId="{0252248C-922B-4B4B-983B-8E5BDD3D0D0D}"/>
    <dgm:cxn modelId="{B39641E7-1395-4592-87E7-6DCBA7E0F8D1}" type="presOf" srcId="{D688D300-6E40-439C-8E4E-6F7B5A6043E4}" destId="{75203901-A3BB-4838-850B-65DC2D4F35DE}" srcOrd="1" destOrd="0" presId="urn:microsoft.com/office/officeart/2005/8/layout/orgChart1"/>
    <dgm:cxn modelId="{445506F3-72D5-412B-B236-A22D5EC60B1C}" type="presOf" srcId="{96963092-C437-4E22-8974-F1D7C0A81708}" destId="{79C90114-31EF-4E2C-A746-1CCC80C4CD10}" srcOrd="0" destOrd="0" presId="urn:microsoft.com/office/officeart/2005/8/layout/orgChart1"/>
    <dgm:cxn modelId="{0A706785-71D8-4DB5-AE7B-68A1FC422C32}" type="presOf" srcId="{C7F032D2-D490-4DD6-81CC-D4C9F40720C7}" destId="{BEC31982-5746-4CC6-B760-09F589E24993}" srcOrd="0" destOrd="0" presId="urn:microsoft.com/office/officeart/2005/8/layout/orgChart1"/>
    <dgm:cxn modelId="{3AAB2800-B895-4FC7-9450-B547EB43BD9A}" type="presOf" srcId="{D4A6B3C9-3B51-473A-9EC2-920DD9710063}" destId="{E4689DE9-81BD-4228-84F8-2BCBA163AACC}" srcOrd="0" destOrd="0" presId="urn:microsoft.com/office/officeart/2005/8/layout/orgChart1"/>
    <dgm:cxn modelId="{AF742018-CB96-4D2A-9552-8FD62FCF4185}" type="presOf" srcId="{D688D300-6E40-439C-8E4E-6F7B5A6043E4}" destId="{2982EA81-5CC8-4C87-AA22-57B388E4C134}" srcOrd="0" destOrd="0" presId="urn:microsoft.com/office/officeart/2005/8/layout/orgChart1"/>
    <dgm:cxn modelId="{40B1DAC8-EB28-44E4-86B0-3EB00C88CF3B}" srcId="{C7F032D2-D490-4DD6-81CC-D4C9F40720C7}" destId="{D688D300-6E40-439C-8E4E-6F7B5A6043E4}" srcOrd="0" destOrd="0" parTransId="{D4A6B3C9-3B51-473A-9EC2-920DD9710063}" sibTransId="{D67A4735-29A4-4EA7-BEAC-6EA8A6EC3E7B}"/>
    <dgm:cxn modelId="{497936F4-FEBC-49EB-A380-5C807810107E}" type="presOf" srcId="{C638547D-008C-4EDD-AFDA-7DDA22BB2DF1}" destId="{751AE661-5998-4395-9A11-CE4E1117AB6B}" srcOrd="0" destOrd="0" presId="urn:microsoft.com/office/officeart/2005/8/layout/orgChart1"/>
    <dgm:cxn modelId="{AF9AAADD-E8CF-4161-AC99-EE3BCC9164E5}" srcId="{C7F032D2-D490-4DD6-81CC-D4C9F40720C7}" destId="{14B7BFDA-610B-40D1-A2C8-258F7E7CC3CC}" srcOrd="1" destOrd="0" parTransId="{C638547D-008C-4EDD-AFDA-7DDA22BB2DF1}" sibTransId="{7DB6D928-131D-4629-9E9A-A9330B051F50}"/>
    <dgm:cxn modelId="{B9EC3B93-5927-404D-87C6-45F599D67355}" type="presOf" srcId="{14B7BFDA-610B-40D1-A2C8-258F7E7CC3CC}" destId="{B55EC668-6C98-40DA-82DD-A92E022B924E}" srcOrd="0" destOrd="0" presId="urn:microsoft.com/office/officeart/2005/8/layout/orgChart1"/>
    <dgm:cxn modelId="{A1D0A01F-F24B-4F99-ACDF-0165316A8180}" type="presOf" srcId="{C7F032D2-D490-4DD6-81CC-D4C9F40720C7}" destId="{0AFFF595-5CF5-4447-8423-F4EFFD906C4A}" srcOrd="1" destOrd="0" presId="urn:microsoft.com/office/officeart/2005/8/layout/orgChart1"/>
    <dgm:cxn modelId="{C13D375A-A6DA-4962-A880-5D1338404D2D}" type="presParOf" srcId="{79C90114-31EF-4E2C-A746-1CCC80C4CD10}" destId="{33CBAE87-ACEE-43BF-A37B-B83AAF975B4D}" srcOrd="0" destOrd="0" presId="urn:microsoft.com/office/officeart/2005/8/layout/orgChart1"/>
    <dgm:cxn modelId="{340B06AB-54BC-487B-BF5F-364131A9A63D}" type="presParOf" srcId="{33CBAE87-ACEE-43BF-A37B-B83AAF975B4D}" destId="{9178FA10-53A2-4F6E-82B1-5DA4AF0A841B}" srcOrd="0" destOrd="0" presId="urn:microsoft.com/office/officeart/2005/8/layout/orgChart1"/>
    <dgm:cxn modelId="{DACF481D-0807-43B5-A9A0-F0300E84F174}" type="presParOf" srcId="{9178FA10-53A2-4F6E-82B1-5DA4AF0A841B}" destId="{BEC31982-5746-4CC6-B760-09F589E24993}" srcOrd="0" destOrd="0" presId="urn:microsoft.com/office/officeart/2005/8/layout/orgChart1"/>
    <dgm:cxn modelId="{F6BBF466-CF13-4B41-85E3-7F7ABC9E72B6}" type="presParOf" srcId="{9178FA10-53A2-4F6E-82B1-5DA4AF0A841B}" destId="{0AFFF595-5CF5-4447-8423-F4EFFD906C4A}" srcOrd="1" destOrd="0" presId="urn:microsoft.com/office/officeart/2005/8/layout/orgChart1"/>
    <dgm:cxn modelId="{C979E39A-9D82-4DF7-AE31-2CC96CF06A38}" type="presParOf" srcId="{33CBAE87-ACEE-43BF-A37B-B83AAF975B4D}" destId="{58C10FF0-4285-4FCA-9A6C-E0E946C2046F}" srcOrd="1" destOrd="0" presId="urn:microsoft.com/office/officeart/2005/8/layout/orgChart1"/>
    <dgm:cxn modelId="{4FF43089-3970-4D0F-9016-953036B0C0EE}" type="presParOf" srcId="{58C10FF0-4285-4FCA-9A6C-E0E946C2046F}" destId="{E4689DE9-81BD-4228-84F8-2BCBA163AACC}" srcOrd="0" destOrd="0" presId="urn:microsoft.com/office/officeart/2005/8/layout/orgChart1"/>
    <dgm:cxn modelId="{C2B23B8C-22F6-4773-9F56-DB4BAEB72531}" type="presParOf" srcId="{58C10FF0-4285-4FCA-9A6C-E0E946C2046F}" destId="{BF032469-7A42-47CF-A37E-E4E77D06B495}" srcOrd="1" destOrd="0" presId="urn:microsoft.com/office/officeart/2005/8/layout/orgChart1"/>
    <dgm:cxn modelId="{EDDEB70A-F0EB-4354-B4C6-9937B1AA6F8D}" type="presParOf" srcId="{BF032469-7A42-47CF-A37E-E4E77D06B495}" destId="{017B3A57-62D3-423B-B026-942F6282E70D}" srcOrd="0" destOrd="0" presId="urn:microsoft.com/office/officeart/2005/8/layout/orgChart1"/>
    <dgm:cxn modelId="{48A7A9DB-0194-4F73-A367-1056DF22C6A5}" type="presParOf" srcId="{017B3A57-62D3-423B-B026-942F6282E70D}" destId="{2982EA81-5CC8-4C87-AA22-57B388E4C134}" srcOrd="0" destOrd="0" presId="urn:microsoft.com/office/officeart/2005/8/layout/orgChart1"/>
    <dgm:cxn modelId="{6FD498A9-C262-4E62-AF02-400FAE97F3D2}" type="presParOf" srcId="{017B3A57-62D3-423B-B026-942F6282E70D}" destId="{75203901-A3BB-4838-850B-65DC2D4F35DE}" srcOrd="1" destOrd="0" presId="urn:microsoft.com/office/officeart/2005/8/layout/orgChart1"/>
    <dgm:cxn modelId="{D7E90A30-39A1-4665-96B3-19B830DBDF09}" type="presParOf" srcId="{BF032469-7A42-47CF-A37E-E4E77D06B495}" destId="{06BB0581-E3F1-4B99-A095-FC0B2BBD7DA4}" srcOrd="1" destOrd="0" presId="urn:microsoft.com/office/officeart/2005/8/layout/orgChart1"/>
    <dgm:cxn modelId="{C38B1154-11DD-4F6E-A758-077DA0150736}" type="presParOf" srcId="{BF032469-7A42-47CF-A37E-E4E77D06B495}" destId="{E2A121F9-0418-4E50-97E3-667ACDE29C3C}" srcOrd="2" destOrd="0" presId="urn:microsoft.com/office/officeart/2005/8/layout/orgChart1"/>
    <dgm:cxn modelId="{783E49F7-33B9-46CB-952F-90F63A79F66C}" type="presParOf" srcId="{58C10FF0-4285-4FCA-9A6C-E0E946C2046F}" destId="{751AE661-5998-4395-9A11-CE4E1117AB6B}" srcOrd="2" destOrd="0" presId="urn:microsoft.com/office/officeart/2005/8/layout/orgChart1"/>
    <dgm:cxn modelId="{6300073B-DA28-4B3F-AB31-A0E09CB6DCD4}" type="presParOf" srcId="{58C10FF0-4285-4FCA-9A6C-E0E946C2046F}" destId="{EE61EE3F-5824-45BB-A7F3-CA51D24891A1}" srcOrd="3" destOrd="0" presId="urn:microsoft.com/office/officeart/2005/8/layout/orgChart1"/>
    <dgm:cxn modelId="{654B29AB-966C-4844-A90B-272ADAD43BE3}" type="presParOf" srcId="{EE61EE3F-5824-45BB-A7F3-CA51D24891A1}" destId="{C27119EA-3766-44DB-BABC-74D1DC456A5B}" srcOrd="0" destOrd="0" presId="urn:microsoft.com/office/officeart/2005/8/layout/orgChart1"/>
    <dgm:cxn modelId="{7B526B8D-5437-4924-9C95-E9FCB8031D3E}" type="presParOf" srcId="{C27119EA-3766-44DB-BABC-74D1DC456A5B}" destId="{B55EC668-6C98-40DA-82DD-A92E022B924E}" srcOrd="0" destOrd="0" presId="urn:microsoft.com/office/officeart/2005/8/layout/orgChart1"/>
    <dgm:cxn modelId="{6E10CAE8-5D26-43BF-BED7-B74A67BDB877}" type="presParOf" srcId="{C27119EA-3766-44DB-BABC-74D1DC456A5B}" destId="{A69BE42F-8BB3-4637-AA63-666BF8463483}" srcOrd="1" destOrd="0" presId="urn:microsoft.com/office/officeart/2005/8/layout/orgChart1"/>
    <dgm:cxn modelId="{827F0AF6-36BC-443A-BD94-4E83020DA8E6}" type="presParOf" srcId="{EE61EE3F-5824-45BB-A7F3-CA51D24891A1}" destId="{4B6C0218-B43A-4559-A4DA-5D79003A2551}" srcOrd="1" destOrd="0" presId="urn:microsoft.com/office/officeart/2005/8/layout/orgChart1"/>
    <dgm:cxn modelId="{BD45AD4D-7A66-40F9-85A5-6E9A07FD781B}" type="presParOf" srcId="{EE61EE3F-5824-45BB-A7F3-CA51D24891A1}" destId="{2455D232-AF99-4A04-8BFF-29987CFE1923}" srcOrd="2" destOrd="0" presId="urn:microsoft.com/office/officeart/2005/8/layout/orgChart1"/>
    <dgm:cxn modelId="{C06EB8C5-422F-4580-A462-706C8D45266B}" type="presParOf" srcId="{33CBAE87-ACEE-43BF-A37B-B83AAF975B4D}" destId="{E6759F09-234E-4E3B-A938-D0B48282BE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1AE661-5998-4395-9A11-CE4E1117AB6B}">
      <dsp:nvSpPr>
        <dsp:cNvPr id="0" name=""/>
        <dsp:cNvSpPr/>
      </dsp:nvSpPr>
      <dsp:spPr>
        <a:xfrm>
          <a:off x="3816350" y="1606864"/>
          <a:ext cx="1941926" cy="674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028"/>
              </a:lnTo>
              <a:lnTo>
                <a:pt x="1941926" y="337028"/>
              </a:lnTo>
              <a:lnTo>
                <a:pt x="1941926" y="67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89DE9-81BD-4228-84F8-2BCBA163AACC}">
      <dsp:nvSpPr>
        <dsp:cNvPr id="0" name=""/>
        <dsp:cNvSpPr/>
      </dsp:nvSpPr>
      <dsp:spPr>
        <a:xfrm>
          <a:off x="1874423" y="1606864"/>
          <a:ext cx="1941926" cy="674057"/>
        </a:xfrm>
        <a:custGeom>
          <a:avLst/>
          <a:gdLst/>
          <a:ahLst/>
          <a:cxnLst/>
          <a:rect l="0" t="0" r="0" b="0"/>
          <a:pathLst>
            <a:path>
              <a:moveTo>
                <a:pt x="1941926" y="0"/>
              </a:moveTo>
              <a:lnTo>
                <a:pt x="1941926" y="337028"/>
              </a:lnTo>
              <a:lnTo>
                <a:pt x="0" y="337028"/>
              </a:lnTo>
              <a:lnTo>
                <a:pt x="0" y="67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31982-5746-4CC6-B760-09F589E24993}">
      <dsp:nvSpPr>
        <dsp:cNvPr id="0" name=""/>
        <dsp:cNvSpPr/>
      </dsp:nvSpPr>
      <dsp:spPr>
        <a:xfrm>
          <a:off x="2211451" y="1966"/>
          <a:ext cx="3209796" cy="16048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2 класса</a:t>
          </a:r>
        </a:p>
      </dsp:txBody>
      <dsp:txXfrm>
        <a:off x="2211451" y="1966"/>
        <a:ext cx="3209796" cy="1604898"/>
      </dsp:txXfrm>
    </dsp:sp>
    <dsp:sp modelId="{2982EA81-5CC8-4C87-AA22-57B388E4C134}">
      <dsp:nvSpPr>
        <dsp:cNvPr id="0" name=""/>
        <dsp:cNvSpPr/>
      </dsp:nvSpPr>
      <dsp:spPr>
        <a:xfrm>
          <a:off x="269525" y="2280922"/>
          <a:ext cx="3209796" cy="16048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истинные</a:t>
          </a:r>
        </a:p>
      </dsp:txBody>
      <dsp:txXfrm>
        <a:off x="269525" y="2280922"/>
        <a:ext cx="3209796" cy="1604898"/>
      </dsp:txXfrm>
    </dsp:sp>
    <dsp:sp modelId="{B55EC668-6C98-40DA-82DD-A92E022B924E}">
      <dsp:nvSpPr>
        <dsp:cNvPr id="0" name=""/>
        <dsp:cNvSpPr/>
      </dsp:nvSpPr>
      <dsp:spPr>
        <a:xfrm>
          <a:off x="4153378" y="2280922"/>
          <a:ext cx="3209796" cy="16048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7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демонстративные</a:t>
          </a:r>
        </a:p>
      </dsp:txBody>
      <dsp:txXfrm>
        <a:off x="4153378" y="2280922"/>
        <a:ext cx="3209796" cy="1604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DA717-73F1-45F2-BD66-3FBD8E701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0851863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4/19/2017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4437063"/>
            <a:ext cx="3816350" cy="11525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 smtClean="0"/>
              <a:t>Родительское собрание.</a:t>
            </a:r>
            <a:r>
              <a:rPr lang="en-US" altLang="ru-RU" sz="2800" b="1" dirty="0" smtClean="0"/>
              <a:t/>
            </a:r>
            <a:br>
              <a:rPr lang="en-US" altLang="ru-RU" sz="2800" b="1" dirty="0" smtClean="0"/>
            </a:br>
            <a:endParaRPr lang="ru-RU" altLang="ru-RU" sz="2800" b="1" dirty="0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381000"/>
            <a:ext cx="5492750" cy="38100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  <a:defRPr/>
            </a:pP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Суицид 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</a:t>
            </a: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подростковой </a:t>
            </a:r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</a:t>
            </a:r>
            <a:endParaRPr lang="ru-RU" sz="5400" b="1" i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среде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 smtClean="0"/>
              <a:t>Словесные признаки: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28775"/>
            <a:ext cx="8135937" cy="22320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800" dirty="0" smtClean="0"/>
              <a:t>	</a:t>
            </a:r>
            <a:r>
              <a:rPr lang="ru-RU" altLang="ru-RU" sz="2400" dirty="0" smtClean="0">
                <a:solidFill>
                  <a:schemeClr val="tx1"/>
                </a:solidFill>
              </a:rPr>
              <a:t>- Разговоры о смерти: “Я собираюсь покончить с собой”; “Я не могу так дальше жить”.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1600" dirty="0" smtClean="0">
              <a:solidFill>
                <a:schemeClr val="tx1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dirty="0" smtClean="0">
                <a:solidFill>
                  <a:schemeClr val="tx1"/>
                </a:solidFill>
              </a:rPr>
              <a:t>       - Намёки  о своем намерении: “Я больше не буду ни для кого проблемой”; “Тебе больше не придется обо мне волноваться”.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800" dirty="0" smtClean="0"/>
              <a:t>	</a:t>
            </a:r>
          </a:p>
        </p:txBody>
      </p:sp>
      <p:pic>
        <p:nvPicPr>
          <p:cNvPr id="14340" name="Picture 4" descr="69ca3f2fd1180c9c6083799ea9c5a0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3573463"/>
            <a:ext cx="3667125" cy="279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331913" y="3789363"/>
            <a:ext cx="3692525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ru-RU" altLang="ru-RU" sz="2400" dirty="0"/>
              <a:t>Много шутят на тему самоубийства.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ru-RU" altLang="ru-RU" sz="1600" dirty="0"/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 dirty="0"/>
              <a:t>- Заинтересованность вопросами смерти.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 smtClean="0"/>
              <a:t>Поведенческие признаки:</a:t>
            </a:r>
            <a:br>
              <a:rPr lang="ru-RU" altLang="ru-RU" sz="4000" b="1" smtClean="0"/>
            </a:br>
            <a:endParaRPr lang="ru-RU" altLang="ru-RU" sz="4000" b="1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052513"/>
            <a:ext cx="8218487" cy="295275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ru-RU" altLang="ru-RU" sz="2400" dirty="0" smtClean="0"/>
              <a:t>	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- Раздают другим вещи, имеющие большую личную значимость, приводят в порядок дела, мирятся с давними врагами. </a:t>
            </a:r>
          </a:p>
          <a:p>
            <a:pPr marL="533400" indent="-533400" eaLnBrk="1" hangingPunct="1">
              <a:buFontTx/>
              <a:buNone/>
            </a:pPr>
            <a:endParaRPr lang="ru-RU" altLang="ru-RU" sz="2400" b="1" dirty="0" smtClean="0">
              <a:solidFill>
                <a:schemeClr val="tx1"/>
              </a:solidFill>
            </a:endParaRPr>
          </a:p>
          <a:p>
            <a:pPr marL="533400" indent="-533400" eaLnBrk="1" hangingPunct="1">
              <a:buFontTx/>
              <a:buNone/>
            </a:pPr>
            <a:r>
              <a:rPr lang="ru-RU" altLang="ru-RU" sz="2400" b="1" dirty="0" smtClean="0">
                <a:solidFill>
                  <a:schemeClr val="tx1"/>
                </a:solidFill>
              </a:rPr>
              <a:t>	- Демонстрируют радикальные перемены в поведении, 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2400" b="1" dirty="0" smtClean="0">
                <a:solidFill>
                  <a:schemeClr val="tx1"/>
                </a:solidFill>
              </a:rPr>
              <a:t>	</a:t>
            </a:r>
          </a:p>
        </p:txBody>
      </p:sp>
      <p:pic>
        <p:nvPicPr>
          <p:cNvPr id="15364" name="Picture 4" descr="_149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429000"/>
            <a:ext cx="3849687" cy="288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066800" y="4114800"/>
            <a:ext cx="345598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 b="1" dirty="0"/>
              <a:t>- Проявляют признаки беспомощности, безнадежности и отчаяния.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3635375" y="620713"/>
            <a:ext cx="21383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0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Советы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1403350" y="1773238"/>
            <a:ext cx="74168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Внимательно выслушайте решившегося на самоубийство подростка.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Оцените серьезность намерений и чувств решившегося на самоубийство человека.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r>
              <a:rPr lang="ru-RU" altLang="ru-RU" sz="2400" b="1">
                <a:solidFill>
                  <a:srgbClr val="000066"/>
                </a:solidFill>
              </a:rPr>
              <a:t>Оцените глубину эмоционального кризиса.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0066"/>
                </a:solidFill>
              </a:rPr>
              <a:t>- Внимательно отнеситесь ко всем, даже самым незначительным обидам и жалобам.</a:t>
            </a:r>
            <a:r>
              <a:rPr lang="ru-RU" altLang="ru-RU" sz="2800">
                <a:solidFill>
                  <a:srgbClr val="000066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Char char="-"/>
            </a:pPr>
            <a:endParaRPr lang="ru-RU" altLang="ru-RU" sz="120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ru-RU" altLang="ru-RU" sz="2800">
                <a:solidFill>
                  <a:srgbClr val="000066"/>
                </a:solidFill>
              </a:rPr>
              <a:t>- </a:t>
            </a:r>
            <a:r>
              <a:rPr lang="ru-RU" altLang="ru-RU" sz="2400" b="1">
                <a:solidFill>
                  <a:srgbClr val="000066"/>
                </a:solidFill>
              </a:rPr>
              <a:t>Не бойтесь прямо спросить, не думают ли он или она о самоубийстве.</a:t>
            </a:r>
            <a:r>
              <a:rPr lang="ru-RU" altLang="ru-RU" sz="2400" b="1"/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369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549275"/>
            <a:ext cx="7210425" cy="20161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doni MT Black" pitchFamily="18" charset="0"/>
              </a:rPr>
              <a:t>Чтобы ценить жизнь, необходимо знать две основных вещи: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71550" y="2924175"/>
            <a:ext cx="8172450" cy="2768600"/>
          </a:xfrm>
        </p:spPr>
        <p:txBody>
          <a:bodyPr/>
          <a:lstStyle/>
          <a:p>
            <a:pPr algn="ctr" eaLnBrk="1" hangingPunct="1"/>
            <a:r>
              <a:rPr lang="ru-RU" altLang="ru-RU" b="1" smtClean="0">
                <a:solidFill>
                  <a:srgbClr val="000099"/>
                </a:solidFill>
                <a:latin typeface="Bodoni MT Black" pitchFamily="18" charset="0"/>
              </a:rPr>
              <a:t>Нам нужно, чтобы нас любили!</a:t>
            </a:r>
          </a:p>
          <a:p>
            <a:pPr algn="ctr" eaLnBrk="1" hangingPunct="1">
              <a:buFontTx/>
              <a:buNone/>
            </a:pPr>
            <a:endParaRPr lang="ru-RU" altLang="ru-RU" sz="1400" b="1" smtClean="0">
              <a:solidFill>
                <a:srgbClr val="000099"/>
              </a:solidFill>
              <a:latin typeface="Bodoni MT Black" pitchFamily="18" charset="0"/>
            </a:endParaRPr>
          </a:p>
          <a:p>
            <a:pPr algn="ctr" eaLnBrk="1" hangingPunct="1"/>
            <a:r>
              <a:rPr lang="ru-RU" altLang="ru-RU" b="1" smtClean="0">
                <a:solidFill>
                  <a:srgbClr val="000099"/>
                </a:solidFill>
                <a:latin typeface="Bodoni MT Black" pitchFamily="18" charset="0"/>
              </a:rPr>
              <a:t>Нам нужно хорошо к себе относиться!  </a:t>
            </a:r>
          </a:p>
        </p:txBody>
      </p:sp>
      <p:pic>
        <p:nvPicPr>
          <p:cNvPr id="14342" name="Picture 6" descr="55226690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5445125"/>
            <a:ext cx="1223962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620713"/>
            <a:ext cx="6994525" cy="316865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Мы голосуем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 жизнь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ru-RU" sz="60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вместе!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5214938" y="4714875"/>
            <a:ext cx="364648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None/>
            </a:pPr>
            <a:r>
              <a:rPr lang="ru-RU" altLang="ru-RU" sz="2000" b="1" dirty="0">
                <a:solidFill>
                  <a:srgbClr val="000099"/>
                </a:solidFill>
              </a:rPr>
              <a:t>Презентацию </a:t>
            </a:r>
            <a:r>
              <a:rPr lang="ru-RU" altLang="ru-RU" sz="2000" b="1" dirty="0" smtClean="0">
                <a:solidFill>
                  <a:srgbClr val="000099"/>
                </a:solidFill>
              </a:rPr>
              <a:t>подготовила </a:t>
            </a:r>
            <a:endParaRPr lang="ru-RU" altLang="ru-RU" sz="2000" b="1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2000" b="1" dirty="0" smtClean="0">
                <a:solidFill>
                  <a:srgbClr val="000099"/>
                </a:solidFill>
              </a:rPr>
              <a:t>Социальный педагог   </a:t>
            </a:r>
            <a:endParaRPr lang="ru-RU" altLang="ru-RU" sz="2000" b="1" dirty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2000" b="1" dirty="0" smtClean="0">
                <a:solidFill>
                  <a:srgbClr val="000099"/>
                </a:solidFill>
              </a:rPr>
              <a:t>С.В.Минеева</a:t>
            </a:r>
          </a:p>
          <a:p>
            <a:pPr eaLnBrk="1" hangingPunct="1">
              <a:buFontTx/>
              <a:buNone/>
            </a:pPr>
            <a:r>
              <a:rPr lang="ru-RU" altLang="ru-RU" sz="2000" b="1" dirty="0" smtClean="0">
                <a:solidFill>
                  <a:srgbClr val="000099"/>
                </a:solidFill>
              </a:rPr>
              <a:t>                                  2017г.</a:t>
            </a:r>
            <a:endParaRPr lang="ru-RU" altLang="ru-RU" sz="2000" b="1" dirty="0">
              <a:solidFill>
                <a:srgbClr val="000099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ru-RU" altLang="ru-RU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idx="1"/>
          </p:nvPr>
        </p:nvSpPr>
        <p:spPr>
          <a:xfrm>
            <a:off x="1763713" y="981075"/>
            <a:ext cx="7129462" cy="5678488"/>
          </a:xfrm>
        </p:spPr>
        <p:txBody>
          <a:bodyPr/>
          <a:lstStyle/>
          <a:p>
            <a:pPr algn="ctr" eaLnBrk="1" hangingPunct="1">
              <a:lnSpc>
                <a:spcPct val="125000"/>
              </a:lnSpc>
              <a:buFontTx/>
              <a:buNone/>
              <a:defRPr/>
            </a:pPr>
            <a:r>
              <a:rPr lang="ru-RU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</a:t>
            </a:r>
            <a:r>
              <a:rPr lang="ru-RU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«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Жизнь – это то, что люди больше всего стремятся сохранить и меньше всего берегут»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algn="r" eaLnBrk="1" hangingPunct="1">
              <a:lnSpc>
                <a:spcPct val="125000"/>
              </a:lnSpc>
              <a:buFontTx/>
              <a:buNone/>
              <a:defRPr/>
            </a:pP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                                       </a:t>
            </a:r>
          </a:p>
          <a:p>
            <a:pPr algn="r" eaLnBrk="1" hangingPunct="1">
              <a:lnSpc>
                <a:spcPct val="125000"/>
              </a:lnSpc>
              <a:buFontTx/>
              <a:buNone/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Лабрюйер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085138" cy="2087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i="1" dirty="0" smtClean="0"/>
              <a:t>		</a:t>
            </a:r>
            <a:r>
              <a:rPr lang="ru-RU" altLang="ru-RU" dirty="0" smtClean="0">
                <a:solidFill>
                  <a:schemeClr val="tx1"/>
                </a:solidFill>
              </a:rPr>
              <a:t>Каждый год кончают жизнь самоубийством    </a:t>
            </a:r>
            <a:r>
              <a:rPr lang="ru-RU" altLang="ru-RU" b="1" dirty="0" smtClean="0">
                <a:solidFill>
                  <a:schemeClr val="tx1"/>
                </a:solidFill>
              </a:rPr>
              <a:t>1 000 000</a:t>
            </a:r>
            <a:r>
              <a:rPr lang="ru-RU" altLang="ru-RU" dirty="0" smtClean="0">
                <a:solidFill>
                  <a:schemeClr val="tx1"/>
                </a:solidFill>
              </a:rPr>
              <a:t> человек.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solidFill>
                  <a:schemeClr val="tx1"/>
                </a:solidFill>
              </a:rPr>
              <a:t> 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dirty="0" smtClean="0">
                <a:solidFill>
                  <a:schemeClr val="tx1"/>
                </a:solidFill>
              </a:rPr>
              <a:t>           Среди них:</a:t>
            </a:r>
          </a:p>
        </p:txBody>
      </p:sp>
      <p:pic>
        <p:nvPicPr>
          <p:cNvPr id="6147" name="Picture 3" descr="suicid-3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068638"/>
            <a:ext cx="3384550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971550" y="2708275"/>
            <a:ext cx="4248150" cy="351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- 280 тысяч китайцев,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- 30 тысяч американцев,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- 25 тысяч японцев,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/>
              <a:t>- 20 тысяч французов,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ru-RU" altLang="ru-RU" sz="2800" b="1"/>
              <a:t>- 50 тысяч русских.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altLang="ru-RU" sz="28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16013" y="836613"/>
            <a:ext cx="7834312" cy="5584825"/>
          </a:xfrm>
        </p:spPr>
        <p:txBody>
          <a:bodyPr/>
          <a:lstStyle/>
          <a:p>
            <a:pPr eaLnBrk="1" hangingPunct="1"/>
            <a:r>
              <a:rPr lang="ru-RU" altLang="ru-RU" sz="2800" b="1" dirty="0" smtClean="0">
                <a:solidFill>
                  <a:schemeClr val="tx1"/>
                </a:solidFill>
              </a:rPr>
              <a:t>число самоубийств среди молодежи выросло в 3 раза; </a:t>
            </a:r>
            <a:endParaRPr lang="en-US" altLang="ru-RU" sz="2800" b="1" dirty="0" smtClean="0">
              <a:solidFill>
                <a:schemeClr val="tx1"/>
              </a:solidFill>
            </a:endParaRPr>
          </a:p>
          <a:p>
            <a:pPr eaLnBrk="1" hangingPunct="1"/>
            <a:endParaRPr lang="ru-RU" altLang="ru-RU" sz="8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ru-RU" altLang="ru-RU" sz="2800" b="1" dirty="0" smtClean="0">
                <a:solidFill>
                  <a:schemeClr val="tx1"/>
                </a:solidFill>
              </a:rPr>
              <a:t>каждый двенадцатый подросток в возрасте 13-17 лет пытается совершить попытку самоубийства; </a:t>
            </a:r>
            <a:endParaRPr lang="en-US" altLang="ru-RU" sz="2800" b="1" dirty="0" smtClean="0">
              <a:solidFill>
                <a:schemeClr val="tx1"/>
              </a:solidFill>
            </a:endParaRPr>
          </a:p>
          <a:p>
            <a:pPr eaLnBrk="1" hangingPunct="1"/>
            <a:endParaRPr lang="ru-RU" altLang="ru-RU" sz="8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ru-RU" altLang="ru-RU" sz="2800" b="1" dirty="0" smtClean="0">
                <a:solidFill>
                  <a:schemeClr val="tx1"/>
                </a:solidFill>
              </a:rPr>
              <a:t>Число законченных суицидов среди юношей в среднем в 3 раза больше, чем среди девушек; </a:t>
            </a:r>
            <a:endParaRPr lang="en-US" altLang="ru-RU" sz="2800" b="1" dirty="0" smtClean="0">
              <a:solidFill>
                <a:schemeClr val="tx1"/>
              </a:solidFill>
            </a:endParaRPr>
          </a:p>
          <a:p>
            <a:pPr eaLnBrk="1" hangingPunct="1"/>
            <a:endParaRPr lang="ru-RU" altLang="ru-RU" sz="800" b="1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ru-RU" altLang="ru-RU" sz="2800" b="1" dirty="0" smtClean="0">
                <a:solidFill>
                  <a:schemeClr val="tx1"/>
                </a:solidFill>
              </a:rPr>
              <a:t>девушки пытаются покончить с собой в 4 раза чаще, чем юноши.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37-1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88125" y="333375"/>
            <a:ext cx="2241550" cy="6051550"/>
          </a:xfr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55650" y="1268413"/>
            <a:ext cx="6119813" cy="611981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sz="2400" b="1" smtClean="0"/>
              <a:t>    </a:t>
            </a:r>
            <a:r>
              <a:rPr lang="ru-RU" altLang="ru-RU" b="1" smtClean="0"/>
              <a:t>Мы выбираем жизнь, они – </a:t>
            </a:r>
            <a:r>
              <a:rPr lang="en-US" altLang="ru-RU" b="1" smtClean="0"/>
              <a:t>					</a:t>
            </a:r>
            <a:r>
              <a:rPr lang="ru-RU" altLang="ru-RU" b="1" smtClean="0"/>
              <a:t>смерть.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r>
              <a:rPr lang="ru-RU" altLang="ru-RU" b="1" smtClean="0"/>
              <a:t>Мы пишем письма, они – </a:t>
            </a:r>
            <a:r>
              <a:rPr lang="en-US" altLang="ru-RU" b="1" smtClean="0"/>
              <a:t>		</a:t>
            </a:r>
            <a:r>
              <a:rPr lang="ru-RU" altLang="ru-RU" b="1" smtClean="0"/>
              <a:t>предсмертные</a:t>
            </a:r>
            <a:r>
              <a:rPr lang="en-US" altLang="ru-RU" b="1" smtClean="0"/>
              <a:t>  </a:t>
            </a:r>
            <a:r>
              <a:rPr lang="ru-RU" altLang="ru-RU" b="1" smtClean="0"/>
              <a:t>записки.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r>
              <a:rPr lang="ru-RU" altLang="ru-RU" b="1" smtClean="0"/>
              <a:t>Мы строим планы на будущее,       				      у них… </a:t>
            </a:r>
            <a:br>
              <a:rPr lang="ru-RU" altLang="ru-RU" b="1" smtClean="0"/>
            </a:br>
            <a:r>
              <a:rPr lang="ru-RU" altLang="ru-RU" b="1" smtClean="0"/>
              <a:t>		у них – нет </a:t>
            </a:r>
            <a:r>
              <a:rPr lang="en-US" altLang="ru-RU" b="1" smtClean="0"/>
              <a:t> </a:t>
            </a:r>
            <a:r>
              <a:rPr lang="ru-RU" altLang="ru-RU" b="1" smtClean="0"/>
              <a:t>будущего.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</a:t>
            </a:r>
            <a:r>
              <a:rPr lang="ru-RU" altLang="ru-RU" b="1" smtClean="0"/>
              <a:t>Кажется, что мы и они – из </a:t>
            </a:r>
            <a:r>
              <a:rPr lang="en-US" altLang="ru-RU" b="1" smtClean="0"/>
              <a:t>			          </a:t>
            </a:r>
            <a:r>
              <a:rPr lang="ru-RU" altLang="ru-RU" b="1" smtClean="0"/>
              <a:t>разных миров.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altLang="ru-RU" b="1" smtClean="0"/>
              <a:t>    </a:t>
            </a:r>
            <a:endParaRPr lang="ru-RU" altLang="ru-RU" b="1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5"/>
          <p:cNvSpPr>
            <a:spLocks noGrp="1" noChangeArrowheads="1"/>
          </p:cNvSpPr>
          <p:nvPr>
            <p:ph type="title"/>
          </p:nvPr>
        </p:nvSpPr>
        <p:spPr>
          <a:xfrm>
            <a:off x="1187450" y="274638"/>
            <a:ext cx="770572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400" b="1" smtClean="0"/>
              <a:t/>
            </a:r>
            <a:br>
              <a:rPr lang="ru-RU" altLang="ru-RU" sz="2400" b="1" smtClean="0"/>
            </a:br>
            <a:r>
              <a:rPr lang="ru-RU" altLang="ru-RU" sz="2400" b="1" smtClean="0"/>
              <a:t>Суицид – акт лишения себя жизни, при котором человек действует целенаправленно, преднамеренно, осознанно</a:t>
            </a:r>
            <a:br>
              <a:rPr lang="ru-RU" altLang="ru-RU" sz="2400" b="1" smtClean="0"/>
            </a:br>
            <a:endParaRPr lang="ru-RU" altLang="ru-RU" sz="2400" b="1" smtClean="0"/>
          </a:p>
        </p:txBody>
      </p:sp>
      <p:sp>
        <p:nvSpPr>
          <p:cNvPr id="1036" name="Rectangle 5"/>
          <p:cNvSpPr>
            <a:spLocks noChangeArrowheads="1"/>
          </p:cNvSpPr>
          <p:nvPr/>
        </p:nvSpPr>
        <p:spPr bwMode="auto">
          <a:xfrm>
            <a:off x="395288" y="1412875"/>
            <a:ext cx="83534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buFontTx/>
              <a:buNone/>
            </a:pPr>
            <a:endParaRPr lang="ru-RU" altLang="ru-RU" sz="2400"/>
          </a:p>
          <a:p>
            <a:pPr algn="ctr" eaLnBrk="1" hangingPunct="1">
              <a:buFontTx/>
              <a:buNone/>
            </a:pPr>
            <a:endParaRPr lang="ru-RU" altLang="ru-RU" sz="2400"/>
          </a:p>
        </p:txBody>
      </p:sp>
      <p:graphicFrame>
        <p:nvGraphicFramePr>
          <p:cNvPr id="2" name="Схема 1"/>
          <p:cNvGraphicFramePr/>
          <p:nvPr/>
        </p:nvGraphicFramePr>
        <p:xfrm>
          <a:off x="1331913" y="2205038"/>
          <a:ext cx="7632700" cy="3887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Антисуицидальные</a:t>
            </a:r>
            <a:r>
              <a:rPr lang="ru-RU" dirty="0" smtClean="0">
                <a:solidFill>
                  <a:schemeClr val="tx1"/>
                </a:solidFill>
              </a:rPr>
              <a:t> факторы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- нереализованные творческие планы;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- осознание бессмысленности самоубийства;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- забота о близких и родных людях;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 - неуверенность в надёжности выбранного способа;</a:t>
            </a:r>
          </a:p>
          <a:p>
            <a:r>
              <a:rPr lang="ru-RU" sz="3600" b="1" dirty="0" smtClean="0">
                <a:solidFill>
                  <a:schemeClr val="tx1"/>
                </a:solidFill>
              </a:rPr>
              <a:t> - религиозные запреты.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4000" b="1" dirty="0" smtClean="0"/>
              <a:t>Причины суицидов            среди детей</a:t>
            </a:r>
            <a:r>
              <a:rPr lang="ru-RU" altLang="ru-RU" sz="4000" dirty="0" smtClean="0"/>
              <a:t>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8229600" cy="4824412"/>
          </a:xfrm>
        </p:spPr>
        <p:txBody>
          <a:bodyPr/>
          <a:lstStyle/>
          <a:p>
            <a:pPr algn="ctr" eaLnBrk="1" hangingPunct="1">
              <a:lnSpc>
                <a:spcPct val="140000"/>
              </a:lnSpc>
            </a:pPr>
            <a:r>
              <a:rPr lang="ru-RU" altLang="ru-RU" sz="2800" b="1" dirty="0" smtClean="0">
                <a:solidFill>
                  <a:schemeClr val="tx1"/>
                </a:solidFill>
              </a:rPr>
              <a:t>Дисгармония в семье.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dirty="0" smtClean="0">
                <a:solidFill>
                  <a:schemeClr val="tx1"/>
                </a:solidFill>
              </a:rPr>
              <a:t>Несформированное понимание смерти.</a:t>
            </a:r>
          </a:p>
          <a:p>
            <a:pPr algn="ctr" eaLnBrk="1" hangingPunct="1">
              <a:lnSpc>
                <a:spcPct val="140000"/>
              </a:lnSpc>
              <a:buFontTx/>
              <a:buNone/>
            </a:pPr>
            <a:r>
              <a:rPr lang="ru-RU" altLang="ru-RU" sz="2800" b="1" dirty="0" smtClean="0">
                <a:solidFill>
                  <a:schemeClr val="tx1"/>
                </a:solidFill>
              </a:rPr>
              <a:t>Отсутствие идеологии в обществе.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dirty="0" err="1" smtClean="0">
                <a:solidFill>
                  <a:schemeClr val="tx1"/>
                </a:solidFill>
              </a:rPr>
              <a:t>Саморазрушающее</a:t>
            </a:r>
            <a:r>
              <a:rPr lang="ru-RU" altLang="ru-RU" sz="2800" b="1" dirty="0" smtClean="0">
                <a:solidFill>
                  <a:schemeClr val="tx1"/>
                </a:solidFill>
              </a:rPr>
              <a:t> поведение.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dirty="0" smtClean="0">
                <a:solidFill>
                  <a:schemeClr val="tx1"/>
                </a:solidFill>
              </a:rPr>
              <a:t>Ранняя половая жизнь, приводящая к разочарованиям.</a:t>
            </a:r>
          </a:p>
          <a:p>
            <a:pPr algn="ctr" eaLnBrk="1" hangingPunct="1">
              <a:lnSpc>
                <a:spcPct val="140000"/>
              </a:lnSpc>
            </a:pPr>
            <a:r>
              <a:rPr lang="ru-RU" altLang="ru-RU" sz="2800" b="1" dirty="0" smtClean="0">
                <a:solidFill>
                  <a:schemeClr val="tx1"/>
                </a:solidFill>
              </a:rPr>
              <a:t>Депрессия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50900"/>
          </a:xfrm>
        </p:spPr>
        <p:txBody>
          <a:bodyPr/>
          <a:lstStyle/>
          <a:p>
            <a:pPr algn="ctr" eaLnBrk="1" hangingPunct="1"/>
            <a:r>
              <a:rPr lang="ru-RU" altLang="ru-RU" sz="3200" b="1" smtClean="0"/>
              <a:t>Группа  риска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87450" y="1412875"/>
            <a:ext cx="7956550" cy="518477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Незаконченная  попытка суицида.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Суицидальные угрозы, прямые или завуалированные.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Тенденции к самоповреждению.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Суициды в семье.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Алкоголизм, употребление наркотиков.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Хронические или смертельные болезни.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Семейные проблемы.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err="1" smtClean="0">
                <a:solidFill>
                  <a:schemeClr val="tx1"/>
                </a:solidFill>
              </a:rPr>
              <a:t>Сверхкритичные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 к себе подростки. 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Лица, страдающие от недавно испытанных унижений или трагических утрат.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1" dirty="0" smtClean="0">
                <a:solidFill>
                  <a:schemeClr val="tx1"/>
                </a:solidFill>
              </a:rPr>
              <a:t>Подростки, </a:t>
            </a:r>
            <a:r>
              <a:rPr lang="ru-RU" altLang="ru-RU" sz="2400" b="1" dirty="0" err="1" smtClean="0">
                <a:solidFill>
                  <a:schemeClr val="tx1"/>
                </a:solidFill>
              </a:rPr>
              <a:t>фрустрированные</a:t>
            </a:r>
            <a:r>
              <a:rPr lang="ru-RU" altLang="ru-RU" sz="2400" b="1" dirty="0" smtClean="0">
                <a:solidFill>
                  <a:schemeClr val="tx1"/>
                </a:solidFill>
              </a:rPr>
              <a:t> несоответствием между ожидавшимися успехами в жизни и реальными достижениями. </a:t>
            </a:r>
          </a:p>
          <a:p>
            <a:pPr algn="just" eaLnBrk="1" hangingPunct="1">
              <a:lnSpc>
                <a:spcPct val="90000"/>
              </a:lnSpc>
            </a:pPr>
            <a:endParaRPr lang="ru-RU" altLang="ru-RU" sz="22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338</Words>
  <Application>Microsoft Office PowerPoint</Application>
  <PresentationFormat>Экран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Родительское собрание. </vt:lpstr>
      <vt:lpstr>Слайд 2</vt:lpstr>
      <vt:lpstr>Слайд 3</vt:lpstr>
      <vt:lpstr>Слайд 4</vt:lpstr>
      <vt:lpstr>Слайд 5</vt:lpstr>
      <vt:lpstr> Суицид – акт лишения себя жизни, при котором человек действует целенаправленно, преднамеренно, осознанно </vt:lpstr>
      <vt:lpstr>Антисуицидальные факторы:</vt:lpstr>
      <vt:lpstr>Причины суицидов            среди детей:</vt:lpstr>
      <vt:lpstr>Группа  риска</vt:lpstr>
      <vt:lpstr>Словесные признаки:</vt:lpstr>
      <vt:lpstr>Поведенческие признаки: </vt:lpstr>
      <vt:lpstr>Слайд 12</vt:lpstr>
      <vt:lpstr>Слайд 13</vt:lpstr>
      <vt:lpstr>Чтобы ценить жизнь, необходимо знать две основных вещи: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собрание. </dc:title>
  <dc:creator>1</dc:creator>
  <cp:lastModifiedBy>Windows User</cp:lastModifiedBy>
  <cp:revision>4</cp:revision>
  <dcterms:created xsi:type="dcterms:W3CDTF">2017-04-19T17:42:16Z</dcterms:created>
  <dcterms:modified xsi:type="dcterms:W3CDTF">2017-04-19T18:42:31Z</dcterms:modified>
</cp:coreProperties>
</file>