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0" r:id="rId5"/>
    <p:sldId id="259" r:id="rId6"/>
    <p:sldId id="261" r:id="rId7"/>
    <p:sldId id="271" r:id="rId8"/>
    <p:sldId id="262" r:id="rId9"/>
    <p:sldId id="263" r:id="rId10"/>
    <p:sldId id="270" r:id="rId11"/>
    <p:sldId id="264" r:id="rId12"/>
    <p:sldId id="272" r:id="rId13"/>
    <p:sldId id="265" r:id="rId14"/>
    <p:sldId id="266" r:id="rId15"/>
    <p:sldId id="267" r:id="rId16"/>
    <p:sldId id="269" r:id="rId17"/>
    <p:sldId id="268" r:id="rId18"/>
    <p:sldId id="274" r:id="rId19"/>
    <p:sldId id="273"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a:srgbClr val="FFCCFF"/>
    <a:srgbClr val="FF99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8" d="100"/>
          <a:sy n="88" d="100"/>
        </p:scale>
        <p:origin x="-7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01.04.2015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mostrated.ru/img/people/life-and-health/12-samih-vrednih-privichek/1.jp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www.mostrated.ru/img/people/life-and-health/12-samih-vrednih-privichek/7.jp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www.mostrated.ru/img/people/life-and-health/12-samih-vrednih-privichek/11.jp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www.mostrated.ru/img/people/life-and-health/12-samih-vrednih-privichek/10.jp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mostrated.ru/img/people/life-and-health/12-samih-vrednih-privichek/8.jpg"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www.mostrated.ru/img/people/life-and-health/12-samih-vrednih-privichek/4.jp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mostrated.ru/img/people/life-and-health/12-samih-vrednih-privichek/3.jp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714356"/>
            <a:ext cx="7772400" cy="5357849"/>
          </a:xfrm>
        </p:spPr>
        <p:txBody>
          <a:bodyPr>
            <a:normAutofit/>
          </a:bodyPr>
          <a:lstStyle/>
          <a:p>
            <a:r>
              <a:rPr lang="ru-RU" sz="4800" b="1" dirty="0" smtClean="0">
                <a:solidFill>
                  <a:srgbClr val="CC0099"/>
                </a:solidFill>
                <a:latin typeface="Bookman Old Style" pitchFamily="18" charset="0"/>
                <a:cs typeface="Aharoni" pitchFamily="2" charset="-79"/>
              </a:rPr>
              <a:t>ВРЕДНЫЕ ПРИВЫЧКИ И ИХ ВЛИЯНИЕ НА ЗДОРОВЬЕ ЧЕЛОВЕКА</a:t>
            </a:r>
            <a:endParaRPr lang="ru-RU" sz="4800" b="1" dirty="0">
              <a:solidFill>
                <a:srgbClr val="CC0099"/>
              </a:solidFill>
              <a:latin typeface="Bookman Old Style" pitchFamily="18" charset="0"/>
              <a:cs typeface="Aharoni" pitchFamily="2" charset="-79"/>
            </a:endParaRPr>
          </a:p>
        </p:txBody>
      </p:sp>
      <p:sp>
        <p:nvSpPr>
          <p:cNvPr id="3" name="Подзаголовок 2"/>
          <p:cNvSpPr>
            <a:spLocks noGrp="1"/>
          </p:cNvSpPr>
          <p:nvPr>
            <p:ph type="subTitle" idx="1"/>
          </p:nvPr>
        </p:nvSpPr>
        <p:spPr/>
        <p:txBody>
          <a:bodyPr/>
          <a:lstStyle/>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dirty="0"/>
          </a:p>
        </p:txBody>
      </p:sp>
      <p:pic>
        <p:nvPicPr>
          <p:cNvPr id="28674" name="Picture 2" descr="C:\Users\Администратор\Desktop\aHR0cDovLzVrbGFzcy5uZXQvZGF0YXMvb2JnL1ZsaWphbmllLXZyZWRueWtoLXByaXZ5Y2hlay1uYS1jaGVsb3Zla2EvMDAxNi0wMTYtVmxpamFuaWUtdnJlZG55a2gtcHJpdnljaGVrLW5hLWNoZWxvdmVrYS5qcGc=.jpg"/>
          <p:cNvPicPr>
            <a:picLocks noChangeAspect="1" noChangeArrowheads="1"/>
          </p:cNvPicPr>
          <p:nvPr/>
        </p:nvPicPr>
        <p:blipFill>
          <a:blip r:embed="rId2"/>
          <a:srcRect/>
          <a:stretch>
            <a:fillRect/>
          </a:stretch>
        </p:blipFill>
        <p:spPr bwMode="auto">
          <a:xfrm>
            <a:off x="285720" y="214291"/>
            <a:ext cx="8572560" cy="6357982"/>
          </a:xfrm>
          <a:prstGeom prst="rect">
            <a:avLst/>
          </a:prstGeom>
          <a:noFill/>
        </p:spPr>
      </p:pic>
    </p:spTree>
  </p:cSld>
  <p:clrMapOvr>
    <a:masterClrMapping/>
  </p:clrMapOvr>
  <p:transition>
    <p:cover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214422"/>
          </a:xfrm>
        </p:spPr>
        <p:txBody>
          <a:bodyPr/>
          <a:lstStyle/>
          <a:p>
            <a:r>
              <a:rPr lang="ru-RU" b="1" dirty="0" smtClean="0">
                <a:solidFill>
                  <a:srgbClr val="CC0099"/>
                </a:solidFill>
              </a:rPr>
              <a:t>НАРКОМАНИЯ</a:t>
            </a:r>
            <a:endParaRPr lang="ru-RU" b="1" dirty="0">
              <a:solidFill>
                <a:srgbClr val="CC0099"/>
              </a:solidFill>
            </a:endParaRPr>
          </a:p>
        </p:txBody>
      </p:sp>
      <p:sp>
        <p:nvSpPr>
          <p:cNvPr id="3" name="Содержимое 2"/>
          <p:cNvSpPr>
            <a:spLocks noGrp="1"/>
          </p:cNvSpPr>
          <p:nvPr>
            <p:ph idx="1"/>
          </p:nvPr>
        </p:nvSpPr>
        <p:spPr>
          <a:xfrm>
            <a:off x="457200" y="1428736"/>
            <a:ext cx="8229600" cy="5429264"/>
          </a:xfrm>
        </p:spPr>
        <p:txBody>
          <a:bodyPr>
            <a:normAutofit fontScale="32500" lnSpcReduction="20000"/>
          </a:bodyPr>
          <a:lstStyle/>
          <a:p>
            <a:pPr algn="just"/>
            <a:r>
              <a:rPr lang="ru-RU" sz="6200" b="1" dirty="0" smtClean="0">
                <a:solidFill>
                  <a:schemeClr val="bg1"/>
                </a:solidFill>
              </a:rPr>
              <a:t>Употребление наркотиков приводит к тяжелым нарушениям, в первую очередь, психических и физических функций организма. </a:t>
            </a:r>
          </a:p>
          <a:p>
            <a:pPr algn="just"/>
            <a:r>
              <a:rPr lang="ru-RU" sz="6200" b="1" dirty="0" smtClean="0">
                <a:solidFill>
                  <a:schemeClr val="bg1"/>
                </a:solidFill>
              </a:rPr>
              <a:t>У употребляющих наркотики людей появляется бессонница, сухость слизистых оболочек, заложенность носа, дрожание в руках, а зрачки становятся необычайно широкими, не реагирующие на изменение освещенности глаза.</a:t>
            </a:r>
          </a:p>
          <a:p>
            <a:pPr algn="just"/>
            <a:r>
              <a:rPr lang="ru-RU" sz="6200" b="1" dirty="0" smtClean="0">
                <a:solidFill>
                  <a:srgbClr val="FFFF00"/>
                </a:solidFill>
              </a:rPr>
              <a:t>Наркотик – это яд, он медленно разрушает мозг человека, его психику. Они либо погибают от разрыва сердца, либо оттого, что их носовая перегородка утончается, что приводит к смертельному кровотечению. </a:t>
            </a:r>
          </a:p>
          <a:p>
            <a:pPr algn="just"/>
            <a:r>
              <a:rPr lang="ru-RU" sz="6200" b="1" dirty="0" smtClean="0">
                <a:solidFill>
                  <a:schemeClr val="bg1"/>
                </a:solidFill>
              </a:rPr>
              <a:t>При употреблении, например, ЛСД человек утрачивает способность ориентироваться в пространстве, у него возникает ощущение, что он умеет летать и, поверив в свои возможности, прыгает с последнего этажа. </a:t>
            </a:r>
          </a:p>
          <a:p>
            <a:pPr algn="just"/>
            <a:r>
              <a:rPr lang="ru-RU" sz="6200" b="1" dirty="0" smtClean="0">
                <a:solidFill>
                  <a:srgbClr val="FFFF00"/>
                </a:solidFill>
              </a:rPr>
              <a:t>Все наркоманы долго не живут, вне зависимости от вида употребляемого наркотика. Они утрачивают инстинкт самосохранения, что приводит к тому, что около 60% наркоманов, в течение первых двух лет после приобщения к наркотикам, предпринимают попытку к самоубийству. Многим из них это удается.</a:t>
            </a:r>
          </a:p>
          <a:p>
            <a:endParaRPr lang="ru-RU" dirty="0"/>
          </a:p>
        </p:txBody>
      </p:sp>
      <p:pic>
        <p:nvPicPr>
          <p:cNvPr id="4" name="Рисунок 3" descr="Наркотики">
            <a:hlinkClick r:id="rId2"/>
          </p:cNvPr>
          <p:cNvPicPr/>
          <p:nvPr/>
        </p:nvPicPr>
        <p:blipFill>
          <a:blip r:embed="rId3"/>
          <a:srcRect/>
          <a:stretch>
            <a:fillRect/>
          </a:stretch>
        </p:blipFill>
        <p:spPr bwMode="auto">
          <a:xfrm>
            <a:off x="357158" y="142852"/>
            <a:ext cx="2357454" cy="121444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Picture 1" descr="C:\Users\Администратор\Desktop\vrednie-priviciki.jpg"/>
          <p:cNvPicPr>
            <a:picLocks noGrp="1" noChangeAspect="1" noChangeArrowheads="1"/>
          </p:cNvPicPr>
          <p:nvPr>
            <p:ph idx="1"/>
          </p:nvPr>
        </p:nvPicPr>
        <p:blipFill>
          <a:blip r:embed="rId2"/>
          <a:srcRect/>
          <a:stretch>
            <a:fillRect/>
          </a:stretch>
        </p:blipFill>
        <p:spPr bwMode="auto">
          <a:xfrm>
            <a:off x="285720" y="285728"/>
            <a:ext cx="8501122" cy="629339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85918" y="274638"/>
            <a:ext cx="6900882" cy="1143000"/>
          </a:xfrm>
        </p:spPr>
        <p:txBody>
          <a:bodyPr>
            <a:normAutofit fontScale="90000"/>
          </a:bodyPr>
          <a:lstStyle/>
          <a:p>
            <a:r>
              <a:rPr lang="ru-RU" b="1" dirty="0" smtClean="0">
                <a:solidFill>
                  <a:srgbClr val="CC0099"/>
                </a:solidFill>
              </a:rPr>
              <a:t>Интернет-зависимость и компьютерные игры</a:t>
            </a:r>
            <a:endParaRPr lang="ru-RU" b="1" dirty="0">
              <a:solidFill>
                <a:srgbClr val="CC0099"/>
              </a:solidFill>
            </a:endParaRPr>
          </a:p>
        </p:txBody>
      </p:sp>
      <p:sp>
        <p:nvSpPr>
          <p:cNvPr id="3" name="Содержимое 2"/>
          <p:cNvSpPr>
            <a:spLocks noGrp="1"/>
          </p:cNvSpPr>
          <p:nvPr>
            <p:ph idx="1"/>
          </p:nvPr>
        </p:nvSpPr>
        <p:spPr>
          <a:xfrm>
            <a:off x="457200" y="1600200"/>
            <a:ext cx="8229600" cy="5257800"/>
          </a:xfrm>
        </p:spPr>
        <p:txBody>
          <a:bodyPr>
            <a:normAutofit fontScale="55000" lnSpcReduction="20000"/>
          </a:bodyPr>
          <a:lstStyle/>
          <a:p>
            <a:pPr algn="just"/>
            <a:r>
              <a:rPr lang="ru-RU" sz="3600" b="1" dirty="0" smtClean="0">
                <a:solidFill>
                  <a:schemeClr val="bg1"/>
                </a:solidFill>
              </a:rPr>
              <a:t>Компьютерная зависимость — это широкий термин, обозначающий большое количество проблем поведения и контроля над влечениями. Основные типы: непреодолимое влечение к посещению </a:t>
            </a:r>
            <a:r>
              <a:rPr lang="ru-RU" sz="3600" b="1" dirty="0" err="1" smtClean="0">
                <a:solidFill>
                  <a:schemeClr val="bg1"/>
                </a:solidFill>
              </a:rPr>
              <a:t>порносайтов</a:t>
            </a:r>
            <a:r>
              <a:rPr lang="ru-RU" sz="3600" b="1" dirty="0" smtClean="0">
                <a:solidFill>
                  <a:schemeClr val="bg1"/>
                </a:solidFill>
              </a:rPr>
              <a:t> и занятию киберсексом, пристрастие к виртуальным знакомствам и избыточность знакомых и друзей в Сети, игра в онлайновые азартные игры и постоянные покупки или участия в аукционах, бесконечные путешествия по Сети в поисках информации, навязчивая игра в компьютерные игры. </a:t>
            </a:r>
          </a:p>
          <a:p>
            <a:pPr algn="just"/>
            <a:r>
              <a:rPr lang="ru-RU" sz="3600" b="1" dirty="0" err="1" smtClean="0">
                <a:solidFill>
                  <a:srgbClr val="FFFF00"/>
                </a:solidFill>
              </a:rPr>
              <a:t>Игромания</a:t>
            </a:r>
            <a:r>
              <a:rPr lang="ru-RU" sz="3600" b="1" dirty="0" smtClean="0">
                <a:solidFill>
                  <a:srgbClr val="FFFF00"/>
                </a:solidFill>
              </a:rPr>
              <a:t> может показаться вредной привычкой подростков, но это не так. Взрослые подвержены ей в равной степени. Сетевая реальность позволяет имитировать творческое состояние за счет безграничных возможностей поиска и совершения открытий. И главное – серфинг в сети дает чувство пребывания в «потоке» — полная погруженность в действие с выключением из внешней реальности с ощущением пребывания в другом мире, другом времени, другом измерении. Поскольку официального диагноза компьютерной зависимости пока не существует, критерии её лечения еще в достаточной мере не разработаны.</a:t>
            </a:r>
          </a:p>
          <a:p>
            <a:endParaRPr lang="ru-RU" dirty="0"/>
          </a:p>
        </p:txBody>
      </p:sp>
      <p:pic>
        <p:nvPicPr>
          <p:cNvPr id="4" name="Рисунок 3" descr="Интернет-зависимость и компьютерные игры">
            <a:hlinkClick r:id="rId2"/>
          </p:cNvPr>
          <p:cNvPicPr/>
          <p:nvPr/>
        </p:nvPicPr>
        <p:blipFill>
          <a:blip r:embed="rId3"/>
          <a:srcRect/>
          <a:stretch>
            <a:fillRect/>
          </a:stretch>
        </p:blipFill>
        <p:spPr bwMode="auto">
          <a:xfrm>
            <a:off x="357158" y="142852"/>
            <a:ext cx="2071702" cy="1428760"/>
          </a:xfrm>
          <a:prstGeom prst="rect">
            <a:avLst/>
          </a:prstGeom>
          <a:noFill/>
          <a:ln w="9525">
            <a:noFill/>
            <a:miter lim="800000"/>
            <a:headEnd/>
            <a:tailEnd/>
          </a:ln>
        </p:spPr>
      </p:pic>
    </p:spTree>
  </p:cSld>
  <p:clrMapOvr>
    <a:masterClrMapping/>
  </p:clrMapOvr>
  <p:transition>
    <p:circl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CC0099"/>
                </a:solidFill>
              </a:rPr>
              <a:t>КОФЕМАНИЯ</a:t>
            </a:r>
            <a:endParaRPr lang="ru-RU" b="1" dirty="0">
              <a:solidFill>
                <a:srgbClr val="CC0099"/>
              </a:solidFill>
            </a:endParaRPr>
          </a:p>
        </p:txBody>
      </p:sp>
      <p:sp>
        <p:nvSpPr>
          <p:cNvPr id="3" name="Содержимое 2"/>
          <p:cNvSpPr>
            <a:spLocks noGrp="1"/>
          </p:cNvSpPr>
          <p:nvPr>
            <p:ph idx="1"/>
          </p:nvPr>
        </p:nvSpPr>
        <p:spPr/>
        <p:txBody>
          <a:bodyPr>
            <a:normAutofit fontScale="85000" lnSpcReduction="20000"/>
          </a:bodyPr>
          <a:lstStyle/>
          <a:p>
            <a:pPr algn="just"/>
            <a:r>
              <a:rPr lang="ru-RU" b="1" dirty="0" smtClean="0">
                <a:solidFill>
                  <a:schemeClr val="bg1"/>
                </a:solidFill>
              </a:rPr>
              <a:t>Кофе – очень популярный и любимый многими напиток, но частое его употребление можно тоже назвать вредной привычкой. Кофе способен обострить гипертоническую болезнь, некоторые желудочно-кишечные заболевания, абсолютно неприемлем при большинстве </a:t>
            </a:r>
            <a:r>
              <a:rPr lang="ru-RU" b="1" dirty="0" err="1" smtClean="0">
                <a:solidFill>
                  <a:schemeClr val="bg1"/>
                </a:solidFill>
              </a:rPr>
              <a:t>сердечно-сосудистых</a:t>
            </a:r>
            <a:r>
              <a:rPr lang="ru-RU" b="1" dirty="0" smtClean="0">
                <a:solidFill>
                  <a:schemeClr val="bg1"/>
                </a:solidFill>
              </a:rPr>
              <a:t> болезней и при поражении сетчатки глаз. Но всё это верно лишь тогда, когда кофе пьют </a:t>
            </a:r>
            <a:r>
              <a:rPr lang="ru-RU" b="1" dirty="0" err="1" smtClean="0">
                <a:solidFill>
                  <a:schemeClr val="bg1"/>
                </a:solidFill>
              </a:rPr>
              <a:t>вмеру</a:t>
            </a:r>
            <a:r>
              <a:rPr lang="ru-RU" b="1" dirty="0" smtClean="0">
                <a:solidFill>
                  <a:schemeClr val="bg1"/>
                </a:solidFill>
              </a:rPr>
              <a:t>. Кофе точно нельзя пить вместе с алкоголем и вперемешку с табачным дымом. Это большой удар для </a:t>
            </a:r>
            <a:r>
              <a:rPr lang="ru-RU" b="1" dirty="0" err="1" smtClean="0">
                <a:solidFill>
                  <a:schemeClr val="bg1"/>
                </a:solidFill>
              </a:rPr>
              <a:t>сердечно-сосудистой</a:t>
            </a:r>
            <a:r>
              <a:rPr lang="ru-RU" b="1" dirty="0" smtClean="0">
                <a:solidFill>
                  <a:schemeClr val="bg1"/>
                </a:solidFill>
              </a:rPr>
              <a:t> системы. В общем, как и с любой другой едой, с кофе не следует перебарщивать. Всё хорошо в меру.</a:t>
            </a:r>
          </a:p>
          <a:p>
            <a:endParaRPr lang="ru-RU" dirty="0"/>
          </a:p>
        </p:txBody>
      </p:sp>
      <p:pic>
        <p:nvPicPr>
          <p:cNvPr id="4" name="Рисунок 3" descr="Кофемания">
            <a:hlinkClick r:id="rId2"/>
          </p:cNvPr>
          <p:cNvPicPr/>
          <p:nvPr/>
        </p:nvPicPr>
        <p:blipFill>
          <a:blip r:embed="rId3"/>
          <a:srcRect/>
          <a:stretch>
            <a:fillRect/>
          </a:stretch>
        </p:blipFill>
        <p:spPr bwMode="auto">
          <a:xfrm>
            <a:off x="214282" y="142852"/>
            <a:ext cx="2357454" cy="1428760"/>
          </a:xfrm>
          <a:prstGeom prst="rect">
            <a:avLst/>
          </a:prstGeom>
          <a:noFill/>
          <a:ln w="9525">
            <a:noFill/>
            <a:miter lim="800000"/>
            <a:headEnd/>
            <a:tailEnd/>
          </a:ln>
        </p:spPr>
      </p:pic>
    </p:spTree>
  </p:cSld>
  <p:clrMapOvr>
    <a:masterClrMapping/>
  </p:clrMapOvr>
  <p:transition>
    <p:randomBa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011222"/>
          </a:xfrm>
        </p:spPr>
        <p:txBody>
          <a:bodyPr/>
          <a:lstStyle/>
          <a:p>
            <a:r>
              <a:rPr lang="ru-RU" b="1" dirty="0" smtClean="0">
                <a:solidFill>
                  <a:srgbClr val="CC0099"/>
                </a:solidFill>
              </a:rPr>
              <a:t>НЕДОСЫП</a:t>
            </a:r>
            <a:endParaRPr lang="ru-RU" b="1" dirty="0">
              <a:solidFill>
                <a:srgbClr val="CC0099"/>
              </a:solidFill>
            </a:endParaRPr>
          </a:p>
        </p:txBody>
      </p:sp>
      <p:sp>
        <p:nvSpPr>
          <p:cNvPr id="3" name="Содержимое 2"/>
          <p:cNvSpPr>
            <a:spLocks noGrp="1"/>
          </p:cNvSpPr>
          <p:nvPr>
            <p:ph idx="1"/>
          </p:nvPr>
        </p:nvSpPr>
        <p:spPr>
          <a:xfrm>
            <a:off x="457200" y="1357298"/>
            <a:ext cx="8229600" cy="5286412"/>
          </a:xfrm>
        </p:spPr>
        <p:txBody>
          <a:bodyPr>
            <a:normAutofit fontScale="70000" lnSpcReduction="20000"/>
          </a:bodyPr>
          <a:lstStyle/>
          <a:p>
            <a:pPr algn="just"/>
            <a:r>
              <a:rPr lang="ru-RU" sz="3400" b="1" dirty="0" smtClean="0">
                <a:solidFill>
                  <a:schemeClr val="bg1"/>
                </a:solidFill>
              </a:rPr>
              <a:t>Сон – это жизненная необходимость. Его отсутствие приводит к нешуточным проблемам со здоровьем. Симптомами недосыпа могут быть: темные круги под глазами, небольшой отек лица и утрата тонуса кожи на всем теле, возникновение необоснованной раздражительности, низкая сосредоточенность и рассеянность. </a:t>
            </a:r>
          </a:p>
          <a:p>
            <a:pPr algn="just"/>
            <a:r>
              <a:rPr lang="ru-RU" sz="3400" b="1" dirty="0" smtClean="0">
                <a:solidFill>
                  <a:srgbClr val="FFFF00"/>
                </a:solidFill>
              </a:rPr>
              <a:t>Также возможны скачки кровяного давления, учащенное сердцебиение, утрата аппетита и проблемы с желудком. </a:t>
            </a:r>
            <a:r>
              <a:rPr lang="ru-RU" sz="3400" b="1" dirty="0" smtClean="0">
                <a:solidFill>
                  <a:schemeClr val="bg1"/>
                </a:solidFill>
              </a:rPr>
              <a:t>Человек полностью теряет адекватную реакцию на происходящее вокруг. Ослабляется защитная функция организма, возникает замедленная реакция на внешние факторы, что провоцирует низкую производительность.</a:t>
            </a:r>
          </a:p>
          <a:p>
            <a:pPr algn="just"/>
            <a:r>
              <a:rPr lang="ru-RU" sz="3400" b="1" dirty="0" smtClean="0">
                <a:solidFill>
                  <a:srgbClr val="FFFF00"/>
                </a:solidFill>
              </a:rPr>
              <a:t> Гастрит, язва желудка, гипертония, а порой даже ожирение – вот спутники тех, кто вынужден подолгу не спать.</a:t>
            </a:r>
          </a:p>
          <a:p>
            <a:endParaRPr lang="ru-RU" dirty="0"/>
          </a:p>
        </p:txBody>
      </p:sp>
      <p:pic>
        <p:nvPicPr>
          <p:cNvPr id="4" name="Рисунок 3" descr="Недосып">
            <a:hlinkClick r:id="rId2"/>
          </p:cNvPr>
          <p:cNvPicPr/>
          <p:nvPr/>
        </p:nvPicPr>
        <p:blipFill>
          <a:blip r:embed="rId3"/>
          <a:srcRect/>
          <a:stretch>
            <a:fillRect/>
          </a:stretch>
        </p:blipFill>
        <p:spPr bwMode="auto">
          <a:xfrm>
            <a:off x="714348" y="142852"/>
            <a:ext cx="2286016" cy="1214446"/>
          </a:xfrm>
          <a:prstGeom prst="rect">
            <a:avLst/>
          </a:prstGeom>
          <a:noFill/>
          <a:ln w="9525">
            <a:noFill/>
            <a:miter lim="800000"/>
            <a:headEnd/>
            <a:tailEnd/>
          </a:ln>
        </p:spPr>
      </p:pic>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b="1" dirty="0" smtClean="0">
                <a:solidFill>
                  <a:srgbClr val="CC0099"/>
                </a:solidFill>
              </a:rPr>
              <a:t>Бесконтрольное</a:t>
            </a:r>
            <a:br>
              <a:rPr lang="ru-RU" b="1" dirty="0" smtClean="0">
                <a:solidFill>
                  <a:srgbClr val="CC0099"/>
                </a:solidFill>
              </a:rPr>
            </a:br>
            <a:r>
              <a:rPr lang="ru-RU" b="1" dirty="0" smtClean="0">
                <a:solidFill>
                  <a:srgbClr val="CC0099"/>
                </a:solidFill>
              </a:rPr>
              <a:t>                использование лекарств</a:t>
            </a:r>
            <a:endParaRPr lang="ru-RU" b="1" dirty="0">
              <a:solidFill>
                <a:srgbClr val="CC0099"/>
              </a:solidFill>
            </a:endParaRPr>
          </a:p>
        </p:txBody>
      </p:sp>
      <p:sp>
        <p:nvSpPr>
          <p:cNvPr id="3" name="Содержимое 2"/>
          <p:cNvSpPr>
            <a:spLocks noGrp="1"/>
          </p:cNvSpPr>
          <p:nvPr>
            <p:ph idx="1"/>
          </p:nvPr>
        </p:nvSpPr>
        <p:spPr>
          <a:xfrm>
            <a:off x="457200" y="1600200"/>
            <a:ext cx="8229600" cy="5114948"/>
          </a:xfrm>
        </p:spPr>
        <p:txBody>
          <a:bodyPr>
            <a:noAutofit/>
          </a:bodyPr>
          <a:lstStyle/>
          <a:p>
            <a:pPr algn="just"/>
            <a:r>
              <a:rPr lang="ru-RU" sz="1600" b="1" dirty="0" smtClean="0">
                <a:solidFill>
                  <a:schemeClr val="bg1"/>
                </a:solidFill>
              </a:rPr>
              <a:t>Ежегодно от различных заболеваний умирают более 30 тысяч человек. Необоснованное применение антибиотиков приводит к росту смертности, так как увеличивается число тяжелых форм и осложнений инфекционных заболеваний из-за вырабатываемой устойчивости микроорганизмов к </a:t>
            </a:r>
            <a:r>
              <a:rPr lang="ru-RU" sz="1600" b="1" dirty="0" err="1" smtClean="0">
                <a:solidFill>
                  <a:schemeClr val="bg1"/>
                </a:solidFill>
              </a:rPr>
              <a:t>антимикробным</a:t>
            </a:r>
            <a:r>
              <a:rPr lang="ru-RU" sz="1600" b="1" dirty="0" smtClean="0">
                <a:solidFill>
                  <a:schemeClr val="bg1"/>
                </a:solidFill>
              </a:rPr>
              <a:t> препаратам. По сути, антибиотики просто теряют эффективность. Например, в начале эры антибиотиков стрептококковую инфекцию лечили пенициллином. А сейчас стрептококки имеют фермент, который разлагает пенициллин. Если раньше от некоторых болезней можно было избавиться с помощью одного укола, то теперь требуется длительный курс лечения. Устойчивость болезней к антибиотикам вызвана тем, что эти препараты доступны и дешевы, продаются без рецепта. Поэтому многие покупают антибиотики и принимают их при любой инфекции. </a:t>
            </a:r>
          </a:p>
          <a:p>
            <a:pPr algn="just"/>
            <a:r>
              <a:rPr lang="ru-RU" sz="1600" b="1" dirty="0" smtClean="0">
                <a:solidFill>
                  <a:srgbClr val="FFFF00"/>
                </a:solidFill>
              </a:rPr>
              <a:t>Многие прерывают назначенный врачом курс лечения сразу после снятия симптомов, а в организме остались те микроорганизмы, которые приобрели устойчивость к данным антибиотикам. Эти микробы стремительно размножатся и передадут свои гены устойчивости к антибиотикам. Другая негативная сторона бесконтрольного употребления антибиотиков — безудержный рост грибковых инфекций. Поскольку препараты подавляют естественную микрофлору организма, начинают буйствовать те инфекции, которым до этого не позволял размножаться наш иммунитет.</a:t>
            </a:r>
          </a:p>
          <a:p>
            <a:endParaRPr lang="ru-RU" sz="1800" dirty="0"/>
          </a:p>
        </p:txBody>
      </p:sp>
      <p:pic>
        <p:nvPicPr>
          <p:cNvPr id="4" name="Рисунок 3" descr="Бесконтрольное использование лекарств">
            <a:hlinkClick r:id="rId2"/>
          </p:cNvPr>
          <p:cNvPicPr/>
          <p:nvPr/>
        </p:nvPicPr>
        <p:blipFill>
          <a:blip r:embed="rId3"/>
          <a:srcRect/>
          <a:stretch>
            <a:fillRect/>
          </a:stretch>
        </p:blipFill>
        <p:spPr bwMode="auto">
          <a:xfrm>
            <a:off x="357158" y="285728"/>
            <a:ext cx="2143140" cy="1214446"/>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xit" presetSubtype="4" fill="hold" grpId="0" nodeType="clickEffect">
                                  <p:stCondLst>
                                    <p:cond delay="0"/>
                                  </p:stCondLst>
                                  <p:childTnLst>
                                    <p:animEffect transition="out" filter="slide(fromBottom)">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296974"/>
          </a:xfrm>
        </p:spPr>
        <p:txBody>
          <a:bodyPr>
            <a:normAutofit fontScale="90000"/>
          </a:bodyPr>
          <a:lstStyle/>
          <a:p>
            <a:r>
              <a:rPr lang="ru-RU" b="1" dirty="0" smtClean="0">
                <a:solidFill>
                  <a:srgbClr val="CC0099"/>
                </a:solidFill>
              </a:rPr>
              <a:t>НЕПРАВИЛЬНОЕ </a:t>
            </a:r>
            <a:br>
              <a:rPr lang="ru-RU" b="1" dirty="0" smtClean="0">
                <a:solidFill>
                  <a:srgbClr val="CC0099"/>
                </a:solidFill>
              </a:rPr>
            </a:br>
            <a:r>
              <a:rPr lang="ru-RU" b="1" dirty="0" smtClean="0">
                <a:solidFill>
                  <a:srgbClr val="CC0099"/>
                </a:solidFill>
              </a:rPr>
              <a:t>ПИТАНИЕ</a:t>
            </a:r>
            <a:br>
              <a:rPr lang="ru-RU" b="1" dirty="0" smtClean="0">
                <a:solidFill>
                  <a:srgbClr val="CC0099"/>
                </a:solidFill>
              </a:rPr>
            </a:br>
            <a:r>
              <a:rPr lang="ru-RU" b="1" dirty="0" smtClean="0">
                <a:solidFill>
                  <a:srgbClr val="FF0000"/>
                </a:solidFill>
              </a:rPr>
              <a:t>Последствия:</a:t>
            </a:r>
            <a:endParaRPr lang="ru-RU" b="1" dirty="0">
              <a:solidFill>
                <a:srgbClr val="FF0000"/>
              </a:solidFill>
            </a:endParaRPr>
          </a:p>
        </p:txBody>
      </p:sp>
      <p:sp>
        <p:nvSpPr>
          <p:cNvPr id="3" name="Содержимое 2"/>
          <p:cNvSpPr>
            <a:spLocks noGrp="1"/>
          </p:cNvSpPr>
          <p:nvPr>
            <p:ph idx="1"/>
          </p:nvPr>
        </p:nvSpPr>
        <p:spPr/>
        <p:txBody>
          <a:bodyPr>
            <a:normAutofit/>
          </a:bodyPr>
          <a:lstStyle/>
          <a:p>
            <a:endParaRPr lang="ru-RU" dirty="0" smtClean="0"/>
          </a:p>
          <a:p>
            <a:endParaRPr lang="ru-RU" dirty="0"/>
          </a:p>
        </p:txBody>
      </p:sp>
      <p:pic>
        <p:nvPicPr>
          <p:cNvPr id="4" name="Рисунок 3" descr="Неправильное питание и обжорство">
            <a:hlinkClick r:id="rId2"/>
          </p:cNvPr>
          <p:cNvPicPr/>
          <p:nvPr/>
        </p:nvPicPr>
        <p:blipFill>
          <a:blip r:embed="rId3"/>
          <a:srcRect/>
          <a:stretch>
            <a:fillRect/>
          </a:stretch>
        </p:blipFill>
        <p:spPr bwMode="auto">
          <a:xfrm>
            <a:off x="285720" y="142852"/>
            <a:ext cx="1881189" cy="1214440"/>
          </a:xfrm>
          <a:prstGeom prst="rect">
            <a:avLst/>
          </a:prstGeom>
          <a:noFill/>
          <a:ln w="9525">
            <a:noFill/>
            <a:miter lim="800000"/>
            <a:headEnd/>
            <a:tailEnd/>
          </a:ln>
        </p:spPr>
      </p:pic>
      <p:sp>
        <p:nvSpPr>
          <p:cNvPr id="1027" name="Rectangle 3"/>
          <p:cNvSpPr>
            <a:spLocks noChangeArrowheads="1"/>
          </p:cNvSpPr>
          <p:nvPr/>
        </p:nvSpPr>
        <p:spPr bwMode="auto">
          <a:xfrm>
            <a:off x="285720" y="1857364"/>
            <a:ext cx="857256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ru-RU" sz="1400" b="1" i="0" u="none" strike="noStrike" cap="none" normalizeH="0" baseline="0" dirty="0" smtClean="0">
                <a:ln>
                  <a:noFill/>
                </a:ln>
                <a:solidFill>
                  <a:schemeClr val="bg1"/>
                </a:solidFill>
                <a:effectLst/>
                <a:latin typeface="Verdana" pitchFamily="34" charset="0"/>
                <a:cs typeface="Aharoni" pitchFamily="2" charset="-79"/>
              </a:rPr>
              <a:t>Сильная усталость и упадок сил.  Причиной может быть слишком низкокалорийная диета (попросту мало едите, поэтому организм ограничивает вашу жизнедеятельность)  или низкое содержание углеводов в питании. Именно углеводы дают энергию и силы человеку.</a:t>
            </a:r>
          </a:p>
          <a:p>
            <a:pPr marL="0" marR="0" lvl="0" indent="0" algn="just" defTabSz="914400" rtl="0" eaLnBrk="1" fontAlgn="base" latinLnBrk="0" hangingPunct="1">
              <a:lnSpc>
                <a:spcPct val="100000"/>
              </a:lnSpc>
              <a:spcBef>
                <a:spcPct val="0"/>
              </a:spcBef>
              <a:spcAft>
                <a:spcPct val="0"/>
              </a:spcAft>
              <a:buClrTx/>
              <a:buSzTx/>
              <a:buFontTx/>
              <a:buChar char="•"/>
              <a:tabLst/>
            </a:pPr>
            <a:r>
              <a:rPr kumimoji="0" lang="ru-RU" sz="1400" b="1" i="0" u="none" strike="noStrike" cap="none" normalizeH="0" baseline="0" dirty="0" smtClean="0">
                <a:ln>
                  <a:noFill/>
                </a:ln>
                <a:solidFill>
                  <a:srgbClr val="FFFF00"/>
                </a:solidFill>
                <a:effectLst/>
                <a:latin typeface="Verdana" pitchFamily="34" charset="0"/>
                <a:cs typeface="Aharoni" pitchFamily="2" charset="-79"/>
              </a:rPr>
              <a:t>Депрессивное состояние, плохое настроение, раздражительность. Часто  это говорит о том, что в организме не хватает каких либо необходимых веществ. В частности, жирных кислот Омега 3 и витаминов группы  B (В6 и В12), </a:t>
            </a:r>
            <a:r>
              <a:rPr kumimoji="0" lang="ru-RU" sz="1400" b="1" i="0" u="none" strike="noStrike" cap="none" normalizeH="0" baseline="0" dirty="0" err="1" smtClean="0">
                <a:ln>
                  <a:noFill/>
                </a:ln>
                <a:solidFill>
                  <a:srgbClr val="FFFF00"/>
                </a:solidFill>
                <a:effectLst/>
                <a:latin typeface="Verdana" pitchFamily="34" charset="0"/>
                <a:cs typeface="Aharoni" pitchFamily="2" charset="-79"/>
              </a:rPr>
              <a:t>фолиевой</a:t>
            </a:r>
            <a:r>
              <a:rPr kumimoji="0" lang="ru-RU" sz="1400" b="1" i="0" u="none" strike="noStrike" cap="none" normalizeH="0" baseline="0" dirty="0" smtClean="0">
                <a:ln>
                  <a:noFill/>
                </a:ln>
                <a:solidFill>
                  <a:srgbClr val="FFFF00"/>
                </a:solidFill>
                <a:effectLst/>
                <a:latin typeface="Verdana" pitchFamily="34" charset="0"/>
                <a:cs typeface="Aharoni" pitchFamily="2" charset="-79"/>
              </a:rPr>
              <a:t> кислоты, магния и кальция, антиоксидантов и т.д.</a:t>
            </a:r>
          </a:p>
          <a:p>
            <a:pPr marL="0" marR="0" lvl="0" indent="0" algn="just" defTabSz="914400" rtl="0" eaLnBrk="1" fontAlgn="base" latinLnBrk="0" hangingPunct="1">
              <a:lnSpc>
                <a:spcPct val="100000"/>
              </a:lnSpc>
              <a:spcBef>
                <a:spcPct val="0"/>
              </a:spcBef>
              <a:spcAft>
                <a:spcPct val="0"/>
              </a:spcAft>
              <a:buClrTx/>
              <a:buSzTx/>
              <a:buFontTx/>
              <a:buChar char="•"/>
              <a:tabLst/>
            </a:pPr>
            <a:r>
              <a:rPr kumimoji="0" lang="ru-RU" sz="1400" b="1" i="0" u="none" strike="noStrike" cap="none" normalizeH="0" baseline="0" dirty="0" smtClean="0">
                <a:ln>
                  <a:noFill/>
                </a:ln>
                <a:solidFill>
                  <a:schemeClr val="bg1"/>
                </a:solidFill>
                <a:effectLst/>
                <a:latin typeface="Verdana" pitchFamily="34" charset="0"/>
                <a:cs typeface="Aharoni" pitchFamily="2" charset="-79"/>
              </a:rPr>
              <a:t>Постоянный голод. Возможно, вы не завтракаете, поэтому потом весь день вас одолевают мысли о еде. Так же причиной может быть ваша диета с низким содержанием либо калорий, либо белка, либо клетчатки. Так же постоянное чувство голода может сопровождать вас, если в рационе много «пустых» калорий ( чаще всего мы получаем их из сладких продуктов и напитков).</a:t>
            </a:r>
          </a:p>
          <a:p>
            <a:pPr marL="0" marR="0" lvl="0" indent="0" algn="just" defTabSz="914400" rtl="0" eaLnBrk="1" fontAlgn="base" latinLnBrk="0" hangingPunct="1">
              <a:lnSpc>
                <a:spcPct val="100000"/>
              </a:lnSpc>
              <a:spcBef>
                <a:spcPct val="0"/>
              </a:spcBef>
              <a:spcAft>
                <a:spcPct val="0"/>
              </a:spcAft>
              <a:buClrTx/>
              <a:buSzTx/>
              <a:buFontTx/>
              <a:buChar char="•"/>
              <a:tabLst/>
            </a:pPr>
            <a:r>
              <a:rPr kumimoji="0" lang="ru-RU" sz="1400" b="1" i="0" u="none" strike="noStrike" cap="none" normalizeH="0" baseline="0" dirty="0" smtClean="0">
                <a:ln>
                  <a:noFill/>
                </a:ln>
                <a:solidFill>
                  <a:srgbClr val="FFFF00"/>
                </a:solidFill>
                <a:effectLst/>
                <a:latin typeface="Verdana" pitchFamily="34" charset="0"/>
                <a:cs typeface="Aharoni" pitchFamily="2" charset="-79"/>
              </a:rPr>
              <a:t>Неконтролируемый жор и тяга к определенным продуктам. Именно к таким последствиям приводят диеты, резко ограничивающие набор продуктов вашего питания.</a:t>
            </a:r>
          </a:p>
          <a:p>
            <a:pPr marL="0" marR="0" lvl="0" indent="0" algn="just" defTabSz="914400" rtl="0" eaLnBrk="1" fontAlgn="base" latinLnBrk="0" hangingPunct="1">
              <a:lnSpc>
                <a:spcPct val="100000"/>
              </a:lnSpc>
              <a:spcBef>
                <a:spcPct val="0"/>
              </a:spcBef>
              <a:spcAft>
                <a:spcPct val="0"/>
              </a:spcAft>
              <a:buClrTx/>
              <a:buSzTx/>
              <a:buFontTx/>
              <a:buChar char="•"/>
              <a:tabLst/>
            </a:pPr>
            <a:r>
              <a:rPr lang="ru-RU" sz="1400" b="1" dirty="0" smtClean="0">
                <a:solidFill>
                  <a:schemeClr val="bg1"/>
                </a:solidFill>
                <a:latin typeface="Verdana" pitchFamily="34" charset="0"/>
                <a:cs typeface="Aharoni" pitchFamily="2" charset="-79"/>
              </a:rPr>
              <a:t>Нарушение работы внутренних органов: гастрит, язвенная болезнь, панкреатит.</a:t>
            </a:r>
            <a:endParaRPr kumimoji="0" lang="ru-RU" sz="1400" b="1" i="0" u="none" strike="noStrike" cap="none" normalizeH="0" baseline="0" dirty="0" smtClean="0">
              <a:ln>
                <a:noFill/>
              </a:ln>
              <a:solidFill>
                <a:schemeClr val="bg1"/>
              </a:solidFill>
              <a:effectLst/>
              <a:latin typeface="Verdana" pitchFamily="34" charset="0"/>
              <a:cs typeface="Aharoni" pitchFamily="2" charset="-79"/>
            </a:endParaRPr>
          </a:p>
          <a:p>
            <a:pPr lvl="0" algn="just" fontAlgn="base">
              <a:spcBef>
                <a:spcPct val="0"/>
              </a:spcBef>
              <a:spcAft>
                <a:spcPct val="0"/>
              </a:spcAft>
              <a:buFontTx/>
              <a:buChar char="•"/>
            </a:pPr>
            <a:r>
              <a:rPr kumimoji="0" lang="ru-RU" sz="1400" b="1" i="0" u="none" strike="noStrike" cap="none" normalizeH="0" baseline="0" dirty="0" smtClean="0">
                <a:ln>
                  <a:noFill/>
                </a:ln>
                <a:solidFill>
                  <a:srgbClr val="FFFF00"/>
                </a:solidFill>
                <a:effectLst/>
                <a:latin typeface="Verdana" pitchFamily="34" charset="0"/>
                <a:cs typeface="Aharoni" pitchFamily="2" charset="-79"/>
              </a:rPr>
              <a:t>Другие последствия</a:t>
            </a:r>
            <a:r>
              <a:rPr lang="ru-RU" sz="1400" b="1" dirty="0" smtClean="0">
                <a:solidFill>
                  <a:srgbClr val="FFFF00"/>
                </a:solidFill>
                <a:latin typeface="Verdana" pitchFamily="34" charset="0"/>
                <a:cs typeface="Aharoni" pitchFamily="2" charset="-79"/>
              </a:rPr>
              <a:t> неправильных диет и питания богатого жареной</a:t>
            </a:r>
            <a:r>
              <a:rPr lang="ru-RU" sz="1000" dirty="0" smtClean="0">
                <a:solidFill>
                  <a:srgbClr val="FFFF00"/>
                </a:solidFill>
                <a:latin typeface="Verdana" pitchFamily="34" charset="0"/>
                <a:cs typeface="Times New Roman" pitchFamily="18" charset="0"/>
              </a:rPr>
              <a:t>, </a:t>
            </a:r>
            <a:r>
              <a:rPr lang="ru-RU" sz="1400" b="1" dirty="0" smtClean="0">
                <a:solidFill>
                  <a:srgbClr val="FFFF00"/>
                </a:solidFill>
                <a:latin typeface="Verdana" pitchFamily="34" charset="0"/>
                <a:cs typeface="Times New Roman" pitchFamily="18" charset="0"/>
              </a:rPr>
              <a:t>консервированной, сладкой и мучной пищей</a:t>
            </a:r>
            <a:r>
              <a:rPr kumimoji="0" lang="ru-RU" sz="1400" b="1" i="0" u="none" strike="noStrike" cap="none" normalizeH="0" baseline="0" dirty="0" smtClean="0">
                <a:ln>
                  <a:noFill/>
                </a:ln>
                <a:solidFill>
                  <a:srgbClr val="FFFF00"/>
                </a:solidFill>
                <a:effectLst/>
                <a:latin typeface="Verdana" pitchFamily="34" charset="0"/>
                <a:cs typeface="Aharoni" pitchFamily="2" charset="-79"/>
              </a:rPr>
              <a:t> – жирная или сухая кожа, прыщи и угревая сыпь, головные боли и мигрени, ухудшение памяти и зрения.</a:t>
            </a:r>
            <a:endParaRPr kumimoji="0" lang="ru-RU" sz="1400" b="1" i="0" u="none" strike="noStrike" cap="none" normalizeH="0" baseline="0" dirty="0" smtClean="0">
              <a:ln>
                <a:noFill/>
              </a:ln>
              <a:solidFill>
                <a:srgbClr val="FFFF00"/>
              </a:solidFill>
              <a:effectLst/>
              <a:latin typeface="Arial" pitchFamily="34" charset="0"/>
              <a:cs typeface="Arial" pitchFamily="34" charset="0"/>
            </a:endParaRPr>
          </a:p>
        </p:txBody>
      </p:sp>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dirty="0"/>
          </a:p>
        </p:txBody>
      </p:sp>
      <p:pic>
        <p:nvPicPr>
          <p:cNvPr id="30722" name="Picture 2" descr="C:\Users\Администратор\Desktop\Здоровье.jpg"/>
          <p:cNvPicPr>
            <a:picLocks noChangeAspect="1" noChangeArrowheads="1"/>
          </p:cNvPicPr>
          <p:nvPr/>
        </p:nvPicPr>
        <p:blipFill>
          <a:blip r:embed="rId2"/>
          <a:srcRect/>
          <a:stretch>
            <a:fillRect/>
          </a:stretch>
        </p:blipFill>
        <p:spPr bwMode="auto">
          <a:xfrm>
            <a:off x="704850" y="428603"/>
            <a:ext cx="8081992" cy="6215107"/>
          </a:xfrm>
          <a:prstGeom prst="rect">
            <a:avLst/>
          </a:prstGeom>
          <a:noFill/>
        </p:spPr>
      </p:pic>
    </p:spTree>
  </p:cSld>
  <p:clrMapOvr>
    <a:masterClrMapping/>
  </p:clrMapOvr>
  <p:transition>
    <p:newsflash/>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Picture 2" descr="C:\Users\Администратор\Desktop\large-4216.jpg"/>
          <p:cNvPicPr>
            <a:picLocks noGrp="1" noChangeAspect="1" noChangeArrowheads="1"/>
          </p:cNvPicPr>
          <p:nvPr>
            <p:ph idx="1"/>
          </p:nvPr>
        </p:nvPicPr>
        <p:blipFill>
          <a:blip r:embed="rId2"/>
          <a:srcRect/>
          <a:stretch>
            <a:fillRect/>
          </a:stretch>
        </p:blipFill>
        <p:spPr bwMode="auto">
          <a:xfrm>
            <a:off x="500034" y="288440"/>
            <a:ext cx="8181550" cy="628383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rgbClr val="CC0099"/>
                </a:solidFill>
                <a:latin typeface="Bookman Old Style" pitchFamily="18" charset="0"/>
              </a:rPr>
              <a:t>ОБОСНОВАНИЕ </a:t>
            </a:r>
            <a:br>
              <a:rPr lang="ru-RU" b="1" dirty="0" smtClean="0">
                <a:solidFill>
                  <a:srgbClr val="CC0099"/>
                </a:solidFill>
                <a:latin typeface="Bookman Old Style" pitchFamily="18" charset="0"/>
              </a:rPr>
            </a:br>
            <a:r>
              <a:rPr lang="ru-RU" b="1" dirty="0" smtClean="0">
                <a:solidFill>
                  <a:srgbClr val="CC0099"/>
                </a:solidFill>
                <a:latin typeface="Bookman Old Style" pitchFamily="18" charset="0"/>
              </a:rPr>
              <a:t>ВЫБОРА ТЕМЫ</a:t>
            </a:r>
            <a:endParaRPr lang="ru-RU" b="1" dirty="0">
              <a:solidFill>
                <a:srgbClr val="CC0099"/>
              </a:solidFill>
              <a:latin typeface="Bookman Old Style" pitchFamily="18" charset="0"/>
            </a:endParaRPr>
          </a:p>
        </p:txBody>
      </p:sp>
      <p:sp>
        <p:nvSpPr>
          <p:cNvPr id="3" name="Содержимое 2"/>
          <p:cNvSpPr>
            <a:spLocks noGrp="1"/>
          </p:cNvSpPr>
          <p:nvPr>
            <p:ph idx="1"/>
          </p:nvPr>
        </p:nvSpPr>
        <p:spPr>
          <a:xfrm>
            <a:off x="457200" y="1600200"/>
            <a:ext cx="8229600" cy="5257800"/>
          </a:xfrm>
        </p:spPr>
        <p:txBody>
          <a:bodyPr>
            <a:normAutofit fontScale="92500" lnSpcReduction="20000"/>
          </a:bodyPr>
          <a:lstStyle/>
          <a:p>
            <a:pPr algn="just"/>
            <a:r>
              <a:rPr lang="ru-RU" sz="2800" b="1" dirty="0" smtClean="0">
                <a:solidFill>
                  <a:schemeClr val="bg1"/>
                </a:solidFill>
              </a:rPr>
              <a:t>Каждый человек ответственен за свое здоровье. Именно от него зависит его психическое и физическое состояние, а значит и продолжительность жизни. Ни один врач не может сделать для человека того, что он может сделать для себя сам. Каждый из нас мечтает жить долго и счастливо, но не всякий может жить правильно.  Особенно это относится к людям, которые подвержены влиянию вредных привычек, в том числе </a:t>
            </a:r>
            <a:r>
              <a:rPr lang="ru-RU" sz="2800" b="1" dirty="0" err="1" smtClean="0">
                <a:solidFill>
                  <a:schemeClr val="bg1"/>
                </a:solidFill>
              </a:rPr>
              <a:t>табакокурению</a:t>
            </a:r>
            <a:r>
              <a:rPr lang="ru-RU" sz="2800" b="1" dirty="0" smtClean="0">
                <a:solidFill>
                  <a:schemeClr val="bg1"/>
                </a:solidFill>
              </a:rPr>
              <a:t> и алкоголизму.  Психическая обработка населения через рекламу крепких напитков, алкоголя, сигарет  «делает свое дело». Пиво пьют повсеместно. Некоторая часть молодых людей употребляет более крепкие напитки. Курение стало социальной проблемой.</a:t>
            </a:r>
            <a:endParaRPr lang="ru-RU" sz="2800" b="1" dirty="0">
              <a:solidFill>
                <a:schemeClr val="bg1"/>
              </a:solidFill>
            </a:endParaRP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rgbClr val="CC0099"/>
                </a:solidFill>
              </a:rPr>
              <a:t>КАКИЕ ФАКТОРЫ </a:t>
            </a:r>
            <a:br>
              <a:rPr lang="ru-RU" b="1" dirty="0" smtClean="0">
                <a:solidFill>
                  <a:srgbClr val="CC0099"/>
                </a:solidFill>
              </a:rPr>
            </a:br>
            <a:r>
              <a:rPr lang="ru-RU" b="1" dirty="0" smtClean="0">
                <a:solidFill>
                  <a:srgbClr val="CC0099"/>
                </a:solidFill>
              </a:rPr>
              <a:t>ВЛИЯЮТ НА ЗДОРОВЬЕ ЧЕЛОВЕКА?</a:t>
            </a:r>
            <a:endParaRPr lang="ru-RU" b="1" dirty="0">
              <a:solidFill>
                <a:srgbClr val="CC0099"/>
              </a:solidFill>
            </a:endParaRPr>
          </a:p>
        </p:txBody>
      </p:sp>
      <p:pic>
        <p:nvPicPr>
          <p:cNvPr id="4" name="Picture 2" descr="http://player.myshared.ru/834489/data/images/img24.jpg"/>
          <p:cNvPicPr>
            <a:picLocks noGrp="1" noChangeAspect="1" noChangeArrowheads="1"/>
          </p:cNvPicPr>
          <p:nvPr>
            <p:ph idx="1"/>
          </p:nvPr>
        </p:nvPicPr>
        <p:blipFill>
          <a:blip r:embed="rId2"/>
          <a:srcRect/>
          <a:stretch>
            <a:fillRect/>
          </a:stretch>
        </p:blipFill>
        <p:spPr bwMode="auto">
          <a:xfrm>
            <a:off x="3551662" y="1643050"/>
            <a:ext cx="5378056" cy="4786346"/>
          </a:xfrm>
          <a:prstGeom prst="rect">
            <a:avLst/>
          </a:prstGeom>
          <a:noFill/>
        </p:spPr>
      </p:pic>
      <p:sp>
        <p:nvSpPr>
          <p:cNvPr id="6" name="TextBox 5"/>
          <p:cNvSpPr txBox="1"/>
          <p:nvPr/>
        </p:nvSpPr>
        <p:spPr>
          <a:xfrm>
            <a:off x="214282" y="2000240"/>
            <a:ext cx="3714776" cy="3539430"/>
          </a:xfrm>
          <a:prstGeom prst="rect">
            <a:avLst/>
          </a:prstGeom>
          <a:noFill/>
        </p:spPr>
        <p:txBody>
          <a:bodyPr wrap="square" rtlCol="0">
            <a:spAutoFit/>
          </a:bodyPr>
          <a:lstStyle/>
          <a:p>
            <a:r>
              <a:rPr lang="ru-RU" sz="3200" b="1" dirty="0" smtClean="0"/>
              <a:t>состояние окружающей среды;</a:t>
            </a:r>
          </a:p>
          <a:p>
            <a:r>
              <a:rPr lang="ru-RU" sz="3200" b="1" dirty="0" smtClean="0"/>
              <a:t>генетика;</a:t>
            </a:r>
          </a:p>
          <a:p>
            <a:r>
              <a:rPr lang="ru-RU" sz="3200" b="1" dirty="0" smtClean="0"/>
              <a:t>здравоохранение;</a:t>
            </a:r>
          </a:p>
          <a:p>
            <a:r>
              <a:rPr lang="ru-RU" sz="3200" b="1" dirty="0" smtClean="0">
                <a:solidFill>
                  <a:srgbClr val="FF0000"/>
                </a:solidFill>
              </a:rPr>
              <a:t>образ жизни </a:t>
            </a:r>
            <a:r>
              <a:rPr lang="ru-RU" sz="3200" b="1" dirty="0" smtClean="0"/>
              <a:t>человека</a:t>
            </a:r>
            <a:endParaRPr lang="ru-RU" sz="3200" b="1" dirty="0"/>
          </a:p>
        </p:txBody>
      </p:sp>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txBody>
          <a:bodyPr>
            <a:normAutofit fontScale="90000"/>
          </a:bodyPr>
          <a:lstStyle/>
          <a:p>
            <a:r>
              <a:rPr lang="ru-RU" b="1" dirty="0" smtClean="0">
                <a:solidFill>
                  <a:srgbClr val="CC0099"/>
                </a:solidFill>
              </a:rPr>
              <a:t>ТАБАКОКУРЕНИЕ</a:t>
            </a:r>
            <a:endParaRPr lang="ru-RU" b="1" dirty="0">
              <a:solidFill>
                <a:srgbClr val="CC0099"/>
              </a:solidFill>
            </a:endParaRPr>
          </a:p>
        </p:txBody>
      </p:sp>
      <p:sp>
        <p:nvSpPr>
          <p:cNvPr id="3" name="Содержимое 2"/>
          <p:cNvSpPr>
            <a:spLocks noGrp="1"/>
          </p:cNvSpPr>
          <p:nvPr>
            <p:ph idx="1"/>
          </p:nvPr>
        </p:nvSpPr>
        <p:spPr>
          <a:xfrm>
            <a:off x="142844" y="928670"/>
            <a:ext cx="8858312" cy="5197493"/>
          </a:xfrm>
        </p:spPr>
        <p:txBody>
          <a:bodyPr>
            <a:normAutofit fontScale="25000" lnSpcReduction="20000"/>
          </a:bodyPr>
          <a:lstStyle/>
          <a:p>
            <a:pPr algn="just"/>
            <a:r>
              <a:rPr lang="ru-RU" sz="8000" b="1" dirty="0" smtClean="0">
                <a:solidFill>
                  <a:schemeClr val="bg1"/>
                </a:solidFill>
              </a:rPr>
              <a:t>О том, что курение является вредным для здоровья, знают все.  Однако каждый курильщик думает, что последствия курения его не коснутся, и он живет сегодняшним днем, не думая о болезнях, которые неизбежно появятся у него через 10-20 лет. Известно, что за каждую вредную привычку рано или поздно придётся расплачиваться своим здоровьем. С курением связано до 90 % смертности от рака легких, 75 % от бронхита и 25 % от ишемической болезни сердца среди мужчин в возрасте до 65 лет. Курение или пассивное вдыхание табачного дыма может послужить причиной бесплодия у женщин. Атрофия и разрушение белого вещества головного и спинного мозга при рассеянном склерозе более выражена у пациентов, которые курили хотя бы 6 месяцев в течение жизни по сравнению с никогда не курившими больными.</a:t>
            </a:r>
          </a:p>
          <a:p>
            <a:pPr algn="just"/>
            <a:r>
              <a:rPr lang="ru-RU" sz="8000" b="1" dirty="0" smtClean="0">
                <a:solidFill>
                  <a:srgbClr val="FFFF00"/>
                </a:solidFill>
              </a:rPr>
              <a:t>Зависимость от </a:t>
            </a:r>
            <a:r>
              <a:rPr lang="ru-RU" sz="8000" b="1" dirty="0" err="1" smtClean="0">
                <a:solidFill>
                  <a:srgbClr val="FFFF00"/>
                </a:solidFill>
              </a:rPr>
              <a:t>табакокурения</a:t>
            </a:r>
            <a:r>
              <a:rPr lang="ru-RU" sz="8000" b="1" dirty="0" smtClean="0">
                <a:solidFill>
                  <a:srgbClr val="FFFF00"/>
                </a:solidFill>
              </a:rPr>
              <a:t> может быть как психологической, так и физической. При психологической зависимости человек тянется за сигаретой, когда находится в курящей компании, либо в состоянии стресса, нервного напряжения, для стимуляции умственной деятельности. При физической зависимости требование организмом никотиновой дозы так сильно, что все внимание курящего сосредоточивается на поиске сигареты, идея курения становится столь навязчивой, что большинство других потребностей уходят на второй план. Появляется невозможность сконцентрироваться на чём-либо, кроме сигареты, может наступить апатия, нежелание что-либо делать.</a:t>
            </a:r>
          </a:p>
          <a:p>
            <a:endParaRPr lang="ru-RU" dirty="0"/>
          </a:p>
        </p:txBody>
      </p:sp>
      <p:pic>
        <p:nvPicPr>
          <p:cNvPr id="10241" name="Picture 1" descr="C:\Users\Администратор\Desktop\tabak.jpg"/>
          <p:cNvPicPr>
            <a:picLocks noChangeAspect="1" noChangeArrowheads="1"/>
          </p:cNvPicPr>
          <p:nvPr/>
        </p:nvPicPr>
        <p:blipFill>
          <a:blip r:embed="rId2"/>
          <a:srcRect/>
          <a:stretch>
            <a:fillRect/>
          </a:stretch>
        </p:blipFill>
        <p:spPr bwMode="auto">
          <a:xfrm>
            <a:off x="642910" y="214290"/>
            <a:ext cx="1857388" cy="714380"/>
          </a:xfrm>
          <a:prstGeom prst="rect">
            <a:avLst/>
          </a:prstGeom>
          <a:noFill/>
        </p:spPr>
      </p:pic>
    </p:spTree>
  </p:cSld>
  <p:clrMapOvr>
    <a:masterClrMapping/>
  </p:clrMapOvr>
  <p:transition>
    <p:pull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071546"/>
            <a:ext cx="8229600" cy="1428760"/>
          </a:xfrm>
        </p:spPr>
        <p:txBody>
          <a:bodyPr>
            <a:normAutofit/>
          </a:bodyPr>
          <a:lstStyle/>
          <a:p>
            <a:r>
              <a:rPr lang="ru-RU" sz="4800" b="1" dirty="0" smtClean="0">
                <a:solidFill>
                  <a:srgbClr val="CC0099"/>
                </a:solidFill>
              </a:rPr>
              <a:t>СТАДИИ ТАБАКОКУРЕНИЯ</a:t>
            </a:r>
            <a:endParaRPr lang="ru-RU" sz="4800" b="1" dirty="0">
              <a:solidFill>
                <a:srgbClr val="CC0099"/>
              </a:solidFill>
            </a:endParaRPr>
          </a:p>
        </p:txBody>
      </p:sp>
      <p:sp>
        <p:nvSpPr>
          <p:cNvPr id="3" name="Содержимое 2"/>
          <p:cNvSpPr>
            <a:spLocks noGrp="1"/>
          </p:cNvSpPr>
          <p:nvPr>
            <p:ph idx="1"/>
          </p:nvPr>
        </p:nvSpPr>
        <p:spPr>
          <a:xfrm>
            <a:off x="457200" y="2143116"/>
            <a:ext cx="8229600" cy="4714884"/>
          </a:xfrm>
        </p:spPr>
        <p:txBody>
          <a:bodyPr>
            <a:normAutofit fontScale="55000" lnSpcReduction="20000"/>
          </a:bodyPr>
          <a:lstStyle/>
          <a:p>
            <a:pPr algn="just"/>
            <a:r>
              <a:rPr lang="ru-RU" sz="3300" b="1" dirty="0" smtClean="0"/>
              <a:t>1.Преклиническая стадия </a:t>
            </a:r>
            <a:r>
              <a:rPr lang="ru-RU" sz="3300" dirty="0" smtClean="0"/>
              <a:t>- курильщик курит редко, от случая к случаю. Может полностью воздержаться от курения. </a:t>
            </a:r>
          </a:p>
          <a:p>
            <a:pPr algn="just"/>
            <a:r>
              <a:rPr lang="ru-RU" sz="3600" b="1" dirty="0" smtClean="0"/>
              <a:t>2.Начальная стадия</a:t>
            </a:r>
            <a:r>
              <a:rPr lang="ru-RU" sz="3600" dirty="0" smtClean="0"/>
              <a:t>-курильщик испытывает нестойкое влечение к табаку, курит по 5-10 сигарет в сутки, может бросить курить самостоятельно.</a:t>
            </a:r>
          </a:p>
          <a:p>
            <a:pPr algn="just"/>
            <a:r>
              <a:rPr lang="ru-RU" sz="3800" b="1" dirty="0" smtClean="0"/>
              <a:t>3.Вторая стадия-</a:t>
            </a:r>
            <a:r>
              <a:rPr lang="ru-RU" sz="3800" dirty="0" smtClean="0"/>
              <a:t>курильщик испытывает стойкое влечение к табаку, выкуривает по 15-20 сигарет в сутки, иногда по 40. При прекращении курения отмечаются повышенная раздражительность, неуравновешенность, повышенное артериальное давление, стенокардия.</a:t>
            </a:r>
          </a:p>
          <a:p>
            <a:pPr algn="just"/>
            <a:r>
              <a:rPr lang="ru-RU" sz="4200" b="1" dirty="0" smtClean="0"/>
              <a:t>Тяжелая стадия -</a:t>
            </a:r>
            <a:r>
              <a:rPr lang="ru-RU" sz="4200" dirty="0" smtClean="0"/>
              <a:t>наблюдается у лиц «со стажем», куривших 30—40 лет. Выкуривают до 40-50 сигарет в день. Нередки необратимые изменения в кровеносных сосудах и внутренних органах (печень сморщивается, как при циррозе, возникает язвенная болезнь, панкреатит). </a:t>
            </a:r>
          </a:p>
          <a:p>
            <a:endParaRPr lang="ru-RU" dirty="0"/>
          </a:p>
        </p:txBody>
      </p:sp>
      <p:pic>
        <p:nvPicPr>
          <p:cNvPr id="5" name="Рисунок 4" descr="Курение">
            <a:hlinkClick r:id="rId2"/>
          </p:cNvPr>
          <p:cNvPicPr/>
          <p:nvPr/>
        </p:nvPicPr>
        <p:blipFill>
          <a:blip r:embed="rId3"/>
          <a:srcRect/>
          <a:stretch>
            <a:fillRect/>
          </a:stretch>
        </p:blipFill>
        <p:spPr bwMode="auto">
          <a:xfrm>
            <a:off x="3071802" y="357166"/>
            <a:ext cx="2643206" cy="1000132"/>
          </a:xfrm>
          <a:prstGeom prst="rect">
            <a:avLst/>
          </a:prstGeom>
          <a:noFill/>
          <a:ln w="9525">
            <a:noFill/>
            <a:miter lim="800000"/>
            <a:headEnd/>
            <a:tailEnd/>
          </a:ln>
        </p:spPr>
      </p:pic>
    </p:spTree>
  </p:cSld>
  <p:clrMapOvr>
    <a:masterClrMapping/>
  </p:clrMapOvr>
  <p:transition>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357166"/>
            <a:ext cx="8229600" cy="1000132"/>
          </a:xfrm>
        </p:spPr>
        <p:txBody>
          <a:bodyPr>
            <a:noAutofit/>
          </a:bodyPr>
          <a:lstStyle/>
          <a:p>
            <a:r>
              <a:rPr lang="ru-RU" sz="3600" b="1" dirty="0" smtClean="0">
                <a:solidFill>
                  <a:srgbClr val="CC0099"/>
                </a:solidFill>
              </a:rPr>
              <a:t>Эксперименты  для выявления физиологических последствий влияния курения и табачной смолы</a:t>
            </a:r>
            <a:endParaRPr lang="ru-RU" sz="3600" b="1" dirty="0">
              <a:solidFill>
                <a:srgbClr val="CC0099"/>
              </a:solidFill>
            </a:endParaRPr>
          </a:p>
        </p:txBody>
      </p:sp>
      <p:sp>
        <p:nvSpPr>
          <p:cNvPr id="3" name="Содержимое 2"/>
          <p:cNvSpPr>
            <a:spLocks noGrp="1"/>
          </p:cNvSpPr>
          <p:nvPr>
            <p:ph idx="1"/>
          </p:nvPr>
        </p:nvSpPr>
        <p:spPr>
          <a:xfrm>
            <a:off x="457200" y="1714488"/>
            <a:ext cx="5757874" cy="4929222"/>
          </a:xfrm>
        </p:spPr>
        <p:txBody>
          <a:bodyPr>
            <a:normAutofit fontScale="62500" lnSpcReduction="20000"/>
          </a:bodyPr>
          <a:lstStyle/>
          <a:p>
            <a:pPr algn="just"/>
            <a:r>
              <a:rPr lang="ru-RU" b="1" dirty="0" smtClean="0">
                <a:solidFill>
                  <a:schemeClr val="bg1"/>
                </a:solidFill>
              </a:rPr>
              <a:t>Попросили курильщика набрать в рот дым и выдохнуть его через белый платок. В результате на платке осталось коричневое пятно. Это и есть табачный дым.</a:t>
            </a:r>
          </a:p>
          <a:p>
            <a:pPr algn="just"/>
            <a:r>
              <a:rPr lang="ru-RU" b="1" dirty="0" smtClean="0">
                <a:solidFill>
                  <a:srgbClr val="FFFF00"/>
                </a:solidFill>
              </a:rPr>
              <a:t>Поместили в прозрачную пластиковую бутылку  ватные шарики. Бутылку закрыли пробкой с отверстием, в которую вставили трубку. Сжали бутылку, чтобы удалить из нее воздух. В трубку вставили сигарету и зажгли ее. Начали медленно ослаблять давление на бутылку.  Стенки бутылки и ватные шарики стали коричневыми, т. е. покрылись смолой. Также  страдают легкие курильщика при курении.</a:t>
            </a:r>
          </a:p>
          <a:p>
            <a:pPr algn="just"/>
            <a:r>
              <a:rPr lang="ru-RU" b="1" dirty="0" smtClean="0">
                <a:solidFill>
                  <a:srgbClr val="FFCCFF"/>
                </a:solidFill>
              </a:rPr>
              <a:t>После опыта протерли стебель герани ватным шариком. Он сморщился через сутки. </a:t>
            </a:r>
          </a:p>
          <a:p>
            <a:pPr algn="ctr">
              <a:buNone/>
            </a:pPr>
            <a:r>
              <a:rPr lang="ru-RU" b="1" dirty="0" smtClean="0">
                <a:solidFill>
                  <a:srgbClr val="FF0000"/>
                </a:solidFill>
              </a:rPr>
              <a:t>ВЫВОД: СМОЛА УБИВАЕТ ЖИВУЮ ТКАНЬ!</a:t>
            </a:r>
          </a:p>
          <a:p>
            <a:pPr algn="just"/>
            <a:endParaRPr lang="ru-RU" sz="2800" b="1" dirty="0">
              <a:solidFill>
                <a:schemeClr val="bg1"/>
              </a:solidFill>
            </a:endParaRPr>
          </a:p>
        </p:txBody>
      </p:sp>
      <p:pic>
        <p:nvPicPr>
          <p:cNvPr id="8193" name="Picture 1" descr="C:\Users\Администратор\Desktop\Smoke_4.jpg"/>
          <p:cNvPicPr>
            <a:picLocks noChangeAspect="1" noChangeArrowheads="1"/>
          </p:cNvPicPr>
          <p:nvPr/>
        </p:nvPicPr>
        <p:blipFill>
          <a:blip r:embed="rId2"/>
          <a:srcRect/>
          <a:stretch>
            <a:fillRect/>
          </a:stretch>
        </p:blipFill>
        <p:spPr bwMode="auto">
          <a:xfrm>
            <a:off x="6304340" y="1785926"/>
            <a:ext cx="2482502" cy="4500594"/>
          </a:xfrm>
          <a:prstGeom prst="rect">
            <a:avLst/>
          </a:prstGeom>
          <a:noFill/>
        </p:spPr>
      </p:pic>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29699" name="Picture 3" descr="C:\Users\Администратор\Desktop\0012-012-Tak-vygljadjat-ljogkie-zdorovogo-cheloveka-i-kurilschika.jpg"/>
          <p:cNvPicPr>
            <a:picLocks noChangeAspect="1" noChangeArrowheads="1"/>
          </p:cNvPicPr>
          <p:nvPr/>
        </p:nvPicPr>
        <p:blipFill>
          <a:blip r:embed="rId2">
            <a:lum bright="-8000" contrast="24000"/>
          </a:blip>
          <a:srcRect/>
          <a:stretch>
            <a:fillRect/>
          </a:stretch>
        </p:blipFill>
        <p:spPr bwMode="auto">
          <a:xfrm>
            <a:off x="428596" y="428604"/>
            <a:ext cx="8369329" cy="6276998"/>
          </a:xfrm>
          <a:prstGeom prst="rect">
            <a:avLst/>
          </a:prstGeom>
          <a:noFill/>
        </p:spPr>
      </p:pic>
    </p:spTree>
  </p:cSld>
  <p:clrMapOvr>
    <a:masterClrMapping/>
  </p:clrMapOvr>
  <p:transition>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2214546" y="285728"/>
            <a:ext cx="6643734" cy="6572272"/>
          </a:xfrm>
        </p:spPr>
        <p:txBody>
          <a:bodyPr>
            <a:normAutofit fontScale="85000" lnSpcReduction="20000"/>
          </a:bodyPr>
          <a:lstStyle/>
          <a:p>
            <a:pPr algn="just"/>
            <a:r>
              <a:rPr lang="ru-RU" dirty="0" err="1" smtClean="0">
                <a:solidFill>
                  <a:schemeClr val="bg1"/>
                </a:solidFill>
              </a:rPr>
              <a:t>Вы-человек</a:t>
            </a:r>
            <a:r>
              <a:rPr lang="ru-RU" dirty="0" smtClean="0">
                <a:solidFill>
                  <a:schemeClr val="bg1"/>
                </a:solidFill>
              </a:rPr>
              <a:t>, который может вознаградить себя не только курением. Лучше пару раз глубоко вздохнуть или прогуляться пешком.</a:t>
            </a:r>
          </a:p>
          <a:p>
            <a:pPr algn="just"/>
            <a:r>
              <a:rPr lang="ru-RU" dirty="0" smtClean="0">
                <a:solidFill>
                  <a:srgbClr val="FFFF00"/>
                </a:solidFill>
              </a:rPr>
              <a:t>Вам кажется, что курение вас настраивает на деятельность. На самом деле, чем больше вы курите, тем больше вы усложняете свою деятельность. </a:t>
            </a:r>
          </a:p>
          <a:p>
            <a:pPr algn="just"/>
            <a:r>
              <a:rPr lang="ru-RU" dirty="0" smtClean="0">
                <a:solidFill>
                  <a:schemeClr val="bg1"/>
                </a:solidFill>
              </a:rPr>
              <a:t>Вы курите, когда волнуетесь. Попытайтесь просто вовремя решить конфликтные ситуации и не  нужно будет курить, откладывая их решение. </a:t>
            </a:r>
          </a:p>
          <a:p>
            <a:pPr algn="just"/>
            <a:r>
              <a:rPr lang="ru-RU" dirty="0" smtClean="0">
                <a:solidFill>
                  <a:srgbClr val="FFFF00"/>
                </a:solidFill>
              </a:rPr>
              <a:t>Вы курите, не замечая количество и качество выкуренных сигарет. Каждый раз, когда вы берете сигарету, задайте себе вопрос: а хочу ли я курить? Вы будете удивлены, как часто вы этого не хотите.</a:t>
            </a:r>
            <a:endParaRPr lang="ru-RU" dirty="0">
              <a:solidFill>
                <a:srgbClr val="FFFF00"/>
              </a:solidFill>
            </a:endParaRPr>
          </a:p>
        </p:txBody>
      </p:sp>
      <p:pic>
        <p:nvPicPr>
          <p:cNvPr id="7171" name="Picture 3" descr="C:\Users\Администратор\Desktop\18285608.jpg"/>
          <p:cNvPicPr>
            <a:picLocks noChangeAspect="1" noChangeArrowheads="1"/>
          </p:cNvPicPr>
          <p:nvPr/>
        </p:nvPicPr>
        <p:blipFill>
          <a:blip r:embed="rId2"/>
          <a:srcRect/>
          <a:stretch>
            <a:fillRect/>
          </a:stretch>
        </p:blipFill>
        <p:spPr bwMode="auto">
          <a:xfrm>
            <a:off x="285719" y="2000240"/>
            <a:ext cx="1891767" cy="2714644"/>
          </a:xfrm>
          <a:prstGeom prst="rect">
            <a:avLst/>
          </a:prstGeom>
          <a:noFill/>
        </p:spPr>
      </p:pic>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785794"/>
          </a:xfrm>
        </p:spPr>
        <p:txBody>
          <a:bodyPr>
            <a:normAutofit fontScale="90000"/>
          </a:bodyPr>
          <a:lstStyle/>
          <a:p>
            <a:r>
              <a:rPr lang="ru-RU" sz="4800" b="1" dirty="0" smtClean="0">
                <a:solidFill>
                  <a:srgbClr val="CC0099"/>
                </a:solidFill>
              </a:rPr>
              <a:t>АЛКОГОЛИЗМ</a:t>
            </a:r>
            <a:endParaRPr lang="ru-RU" sz="4800" b="1" dirty="0">
              <a:solidFill>
                <a:srgbClr val="CC0099"/>
              </a:solidFill>
            </a:endParaRPr>
          </a:p>
        </p:txBody>
      </p:sp>
      <p:sp>
        <p:nvSpPr>
          <p:cNvPr id="3" name="Содержимое 2"/>
          <p:cNvSpPr>
            <a:spLocks noGrp="1"/>
          </p:cNvSpPr>
          <p:nvPr>
            <p:ph idx="1"/>
          </p:nvPr>
        </p:nvSpPr>
        <p:spPr>
          <a:xfrm>
            <a:off x="214282" y="642918"/>
            <a:ext cx="8715436" cy="6215082"/>
          </a:xfrm>
        </p:spPr>
        <p:txBody>
          <a:bodyPr>
            <a:noAutofit/>
          </a:bodyPr>
          <a:lstStyle/>
          <a:p>
            <a:pPr algn="just"/>
            <a:r>
              <a:rPr lang="ru-RU" sz="1800" b="1" dirty="0" smtClean="0">
                <a:solidFill>
                  <a:schemeClr val="bg1"/>
                </a:solidFill>
              </a:rPr>
              <a:t>Алкоголь присутствует в жизни почти каждого человека. Кто-то пьет лишь по праздникам, кто-то любит отдохнуть с порцией алкоголя в выходные, а кто-то злоупотребляет горячительным постоянно. Под действием этанола, который находится в алкогольных напитках рушится все, в первую очередь, нервная и </a:t>
            </a:r>
            <a:r>
              <a:rPr lang="ru-RU" sz="1800" b="1" dirty="0" err="1" smtClean="0">
                <a:solidFill>
                  <a:schemeClr val="bg1"/>
                </a:solidFill>
              </a:rPr>
              <a:t>сердечно-сосудистая</a:t>
            </a:r>
            <a:r>
              <a:rPr lang="ru-RU" sz="1800" b="1" dirty="0" smtClean="0">
                <a:solidFill>
                  <a:schemeClr val="bg1"/>
                </a:solidFill>
              </a:rPr>
              <a:t> системы. Слабые мышцы, тромбы в сосудах, диабет, усохший головной мозг, раздутая печень, ослабленные почки, импотенция, депрессия, язва желудка — это лишь частичный перечень того, что вы можете получить от регулярного употребления пива или чего-то покрепче. Любая порция алкоголя — это удар по интеллекту, по здоровью, по будущему. </a:t>
            </a:r>
          </a:p>
          <a:p>
            <a:pPr algn="just"/>
            <a:r>
              <a:rPr lang="ru-RU" sz="1800" b="1" dirty="0" smtClean="0">
                <a:solidFill>
                  <a:srgbClr val="FFFF00"/>
                </a:solidFill>
              </a:rPr>
              <a:t>Бутылка водки, выпитая за час, может вас убить на месте, в прямом смысле. В следующий раз, перед тем как пить 100 грамм, представьте свой организм, медленно умирающий под воздействием этанола, в то время как вы веселитесь. Представьте, что ваши клетки медленно задыхаются, что мозг, спасаясь, блокирует множество мозговых центров, из-за чего появляется бессвязная речь, нарушение пространственного ощущения, нарушенная координация движений и провалы в памяти. Представьте, как сгущается ваша кровь, образую смертельно опасные тромбы, как зашкаливает уровень сахара в крови, как гибнут структуры мозга, отвечающие за интеллект и сообразительность, как алкоголь прожигает стенки желудка, образуя незаживающие язвы.</a:t>
            </a:r>
            <a:endParaRPr lang="ru-RU" sz="1800" b="1" dirty="0">
              <a:solidFill>
                <a:srgbClr val="FFFF00"/>
              </a:solidFill>
            </a:endParaRPr>
          </a:p>
        </p:txBody>
      </p:sp>
    </p:spTree>
  </p:cSld>
  <p:clrMapOvr>
    <a:masterClrMapping/>
  </p:clrMapOvr>
  <p:transition>
    <p:checker dir="vert"/>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TotalTime>
  <Words>1666</Words>
  <PresentationFormat>Экран (4:3)</PresentationFormat>
  <Paragraphs>53</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Тема Office</vt:lpstr>
      <vt:lpstr>ВРЕДНЫЕ ПРИВЫЧКИ И ИХ ВЛИЯНИЕ НА ЗДОРОВЬЕ ЧЕЛОВЕКА</vt:lpstr>
      <vt:lpstr>ОБОСНОВАНИЕ  ВЫБОРА ТЕМЫ</vt:lpstr>
      <vt:lpstr>КАКИЕ ФАКТОРЫ  ВЛИЯЮТ НА ЗДОРОВЬЕ ЧЕЛОВЕКА?</vt:lpstr>
      <vt:lpstr>ТАБАКОКУРЕНИЕ</vt:lpstr>
      <vt:lpstr>СТАДИИ ТАБАКОКУРЕНИЯ</vt:lpstr>
      <vt:lpstr>Эксперименты  для выявления физиологических последствий влияния курения и табачной смолы</vt:lpstr>
      <vt:lpstr>Слайд 7</vt:lpstr>
      <vt:lpstr>Слайд 8</vt:lpstr>
      <vt:lpstr>АЛКОГОЛИЗМ</vt:lpstr>
      <vt:lpstr>Слайд 10</vt:lpstr>
      <vt:lpstr>НАРКОМАНИЯ</vt:lpstr>
      <vt:lpstr>Слайд 12</vt:lpstr>
      <vt:lpstr>Интернет-зависимость и компьютерные игры</vt:lpstr>
      <vt:lpstr>КОФЕМАНИЯ</vt:lpstr>
      <vt:lpstr>НЕДОСЫП</vt:lpstr>
      <vt:lpstr>Бесконтрольное                 использование лекарств</vt:lpstr>
      <vt:lpstr>НЕПРАВИЛЬНОЕ  ПИТАНИЕ Последствия:</vt:lpstr>
      <vt:lpstr>Слайд 18</vt:lpstr>
      <vt:lpstr>Слайд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ВРЕДНЫЕ ПРИВЫЧКИ И ИХ ВЛИЯНИЕ НА ЗДОРОВЬЕ ЧЕЛОВЕКА</dc:title>
  <dc:creator>Администратор</dc:creator>
  <cp:lastModifiedBy>Пользователь Windows</cp:lastModifiedBy>
  <cp:revision>20</cp:revision>
  <dcterms:created xsi:type="dcterms:W3CDTF">2015-04-01T06:41:14Z</dcterms:created>
  <dcterms:modified xsi:type="dcterms:W3CDTF">2015-04-01T17:24:49Z</dcterms:modified>
</cp:coreProperties>
</file>