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8" r:id="rId2"/>
    <p:sldId id="259" r:id="rId3"/>
    <p:sldId id="287" r:id="rId4"/>
    <p:sldId id="260" r:id="rId5"/>
    <p:sldId id="288" r:id="rId6"/>
    <p:sldId id="295" r:id="rId7"/>
    <p:sldId id="289" r:id="rId8"/>
    <p:sldId id="290" r:id="rId9"/>
    <p:sldId id="291" r:id="rId10"/>
    <p:sldId id="292" r:id="rId11"/>
    <p:sldId id="298" r:id="rId12"/>
    <p:sldId id="305" r:id="rId13"/>
    <p:sldId id="293" r:id="rId14"/>
    <p:sldId id="294" r:id="rId15"/>
    <p:sldId id="299" r:id="rId16"/>
    <p:sldId id="300" r:id="rId17"/>
    <p:sldId id="301" r:id="rId18"/>
    <p:sldId id="302" r:id="rId19"/>
    <p:sldId id="307" r:id="rId20"/>
    <p:sldId id="304" r:id="rId21"/>
    <p:sldId id="308" r:id="rId22"/>
    <p:sldId id="281" r:id="rId23"/>
    <p:sldId id="30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6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1549" autoAdjust="0"/>
  </p:normalViewPr>
  <p:slideViewPr>
    <p:cSldViewPr>
      <p:cViewPr>
        <p:scale>
          <a:sx n="75" d="100"/>
          <a:sy n="75" d="100"/>
        </p:scale>
        <p:origin x="-176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43415-1723-45D6-845C-B442386FED60}" type="datetimeFigureOut">
              <a:rPr lang="ru-RU" smtClean="0"/>
              <a:pPr/>
              <a:t>15.07.2021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A94C1-D038-4ABD-B93A-6BF0D688C5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EDA94C1-D038-4ABD-B93A-6BF0D688C575}"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EDA94C1-D038-4ABD-B93A-6BF0D688C575}"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15.07.2021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01122" cy="3500462"/>
          </a:xfrm>
        </p:spPr>
        <p:txBody>
          <a:bodyPr>
            <a:noAutofit/>
          </a:bodyPr>
          <a:lstStyle/>
          <a:p>
            <a:r>
              <a:rPr lang="ru-RU" sz="2800" dirty="0" smtClean="0">
                <a:solidFill>
                  <a:schemeClr val="tx1"/>
                </a:solidFill>
                <a:latin typeface="Times New Roman" pitchFamily="18" charset="0"/>
                <a:cs typeface="Times New Roman" pitchFamily="18" charset="0"/>
              </a:rPr>
              <a:t>МБОУ СОШ №9 имени Ландышевой А.Е.</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4000" dirty="0" smtClean="0">
                <a:solidFill>
                  <a:schemeClr val="tx1"/>
                </a:solidFill>
                <a:latin typeface="Times New Roman" pitchFamily="18" charset="0"/>
                <a:cs typeface="Times New Roman" pitchFamily="18" charset="0"/>
              </a:rPr>
              <a:t>ТЕМА: Самовольные уходы, бродяжничество  у детей и  подростков, причины и </a:t>
            </a:r>
            <a:br>
              <a:rPr lang="ru-RU" sz="4000" dirty="0" smtClean="0">
                <a:solidFill>
                  <a:schemeClr val="tx1"/>
                </a:solidFill>
                <a:latin typeface="Times New Roman" pitchFamily="18" charset="0"/>
                <a:cs typeface="Times New Roman" pitchFamily="18" charset="0"/>
              </a:rPr>
            </a:br>
            <a:r>
              <a:rPr lang="ru-RU" sz="4000" dirty="0" smtClean="0">
                <a:solidFill>
                  <a:schemeClr val="tx1"/>
                </a:solidFill>
                <a:latin typeface="Times New Roman" pitchFamily="18" charset="0"/>
                <a:cs typeface="Times New Roman" pitchFamily="18" charset="0"/>
              </a:rPr>
              <a:t>меры предупреждения» </a:t>
            </a:r>
            <a:endParaRPr lang="ru-RU" sz="4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0" y="3786190"/>
            <a:ext cx="8429684" cy="2571768"/>
          </a:xfrm>
        </p:spPr>
        <p:txBody>
          <a:bodyPr>
            <a:normAutofit/>
          </a:bodyPr>
          <a:lstStyle/>
          <a:p>
            <a:endParaRPr lang="ru-RU" sz="3200" b="1" i="1" dirty="0" smtClean="0">
              <a:solidFill>
                <a:srgbClr val="92D050"/>
              </a:solidFill>
              <a:latin typeface="Lucida Sans Unicode" pitchFamily="34" charset="0"/>
              <a:cs typeface="Lucida Sans Unicode" pitchFamily="34" charset="0"/>
            </a:endParaRPr>
          </a:p>
          <a:p>
            <a:endParaRPr lang="ru-RU" sz="3200" b="1" i="1" dirty="0" smtClean="0">
              <a:solidFill>
                <a:srgbClr val="92D050"/>
              </a:solidFill>
              <a:latin typeface="Lucida Sans Unicode" pitchFamily="34" charset="0"/>
              <a:cs typeface="Lucida Sans Unicode" pitchFamily="34" charset="0"/>
            </a:endParaRPr>
          </a:p>
          <a:p>
            <a:endParaRPr lang="ru-RU" sz="3200" b="1" i="1" dirty="0" smtClean="0">
              <a:solidFill>
                <a:srgbClr val="92D050"/>
              </a:solidFill>
              <a:latin typeface="Lucida Sans Unicode" pitchFamily="34" charset="0"/>
              <a:cs typeface="Lucida Sans Unicode" pitchFamily="34" charset="0"/>
            </a:endParaRPr>
          </a:p>
          <a:p>
            <a:pPr algn="ctr"/>
            <a:r>
              <a:rPr lang="ru-RU" sz="2000" b="1" i="1" dirty="0" smtClean="0">
                <a:solidFill>
                  <a:schemeClr val="bg2"/>
                </a:solidFill>
                <a:effectLst>
                  <a:outerShdw blurRad="38100" dist="38100" dir="2700000" algn="tl">
                    <a:srgbClr val="000000">
                      <a:alpha val="43137"/>
                    </a:srgbClr>
                  </a:outerShdw>
                </a:effectLst>
                <a:latin typeface="Lucida Sans Unicode" pitchFamily="34" charset="0"/>
                <a:cs typeface="Lucida Sans Unicode" pitchFamily="34" charset="0"/>
              </a:rPr>
              <a:t>                                             Соц. педагог – С.В.Минеева </a:t>
            </a:r>
          </a:p>
          <a:p>
            <a:pPr algn="ctr"/>
            <a:r>
              <a:rPr lang="ru-RU" sz="2000" b="1" i="1" dirty="0" smtClean="0">
                <a:solidFill>
                  <a:srgbClr val="F076CD"/>
                </a:solidFill>
                <a:effectLst>
                  <a:outerShdw blurRad="38100" dist="38100" dir="2700000" algn="tl">
                    <a:srgbClr val="000000">
                      <a:alpha val="43137"/>
                    </a:srgbClr>
                  </a:outerShdw>
                </a:effectLst>
                <a:latin typeface="Lucida Sans Unicode" pitchFamily="34" charset="0"/>
                <a:cs typeface="Lucida Sans Unicode" pitchFamily="34" charset="0"/>
              </a:rPr>
              <a:t>                          </a:t>
            </a:r>
          </a:p>
        </p:txBody>
      </p:sp>
      <p:pic>
        <p:nvPicPr>
          <p:cNvPr id="1026" name="Picture 2"/>
          <p:cNvPicPr>
            <a:picLocks noChangeAspect="1" noChangeArrowheads="1"/>
          </p:cNvPicPr>
          <p:nvPr/>
        </p:nvPicPr>
        <p:blipFill>
          <a:blip r:embed="rId2" cstate="print"/>
          <a:srcRect/>
          <a:stretch>
            <a:fillRect/>
          </a:stretch>
        </p:blipFill>
        <p:spPr bwMode="auto">
          <a:xfrm>
            <a:off x="214282" y="3071810"/>
            <a:ext cx="2500315" cy="33337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500174"/>
            <a:ext cx="7659842" cy="2143140"/>
          </a:xfrm>
        </p:spPr>
        <p:txBody>
          <a:bodyPr/>
          <a:lstStyle/>
          <a:p>
            <a:r>
              <a:rPr lang="ru-RU" sz="4400" dirty="0" smtClean="0"/>
              <a:t>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ДРОМОМАНИЧЕСКИЕ</a:t>
            </a:r>
            <a:br>
              <a:rPr lang="ru-RU" sz="4400" dirty="0" smtClean="0"/>
            </a:br>
            <a:r>
              <a:rPr lang="ru-RU" sz="4400" dirty="0" smtClean="0"/>
              <a:t> ПОБЕГИ</a:t>
            </a:r>
            <a:br>
              <a:rPr lang="ru-RU" sz="4400" dirty="0" smtClean="0"/>
            </a:br>
            <a:r>
              <a:rPr lang="ru-RU" sz="4400" dirty="0" smtClean="0"/>
              <a:t> </a:t>
            </a:r>
            <a:r>
              <a:rPr lang="ru-RU" sz="6000" dirty="0" smtClean="0"/>
              <a:t/>
            </a:r>
            <a:br>
              <a:rPr lang="ru-RU" sz="6000" dirty="0" smtClean="0"/>
            </a:br>
            <a:endParaRPr lang="ru-RU" dirty="0"/>
          </a:p>
        </p:txBody>
      </p:sp>
      <p:sp>
        <p:nvSpPr>
          <p:cNvPr id="3" name="Текст 2"/>
          <p:cNvSpPr>
            <a:spLocks noGrp="1"/>
          </p:cNvSpPr>
          <p:nvPr>
            <p:ph type="body" idx="1"/>
          </p:nvPr>
        </p:nvSpPr>
        <p:spPr>
          <a:xfrm>
            <a:off x="530352" y="2704664"/>
            <a:ext cx="8113614" cy="3796170"/>
          </a:xfrm>
        </p:spPr>
        <p:txBody>
          <a:bodyPr>
            <a:normAutofit fontScale="85000" lnSpcReduction="20000"/>
          </a:bodyPr>
          <a:lstStyle/>
          <a:p>
            <a:pPr algn="ctr"/>
            <a:r>
              <a:rPr lang="ru-RU" sz="2600" dirty="0" smtClean="0"/>
              <a:t>Редкий тип - 9% случаев. </a:t>
            </a:r>
          </a:p>
          <a:p>
            <a:endParaRPr lang="ru-RU" sz="2600" dirty="0" smtClean="0"/>
          </a:p>
          <a:p>
            <a:r>
              <a:rPr lang="ru-RU" sz="2600" dirty="0" smtClean="0"/>
              <a:t>	Этим побегам предшествует внезапно и беспричинно изменяющееся настроение ("какая-то скука", "тоска"). Возникает немотивированная тяга к перемене обстановки. </a:t>
            </a:r>
          </a:p>
          <a:p>
            <a:endParaRPr lang="ru-RU" sz="2600" dirty="0" smtClean="0"/>
          </a:p>
          <a:p>
            <a:r>
              <a:rPr lang="ru-RU" sz="2600" dirty="0" smtClean="0"/>
              <a:t>	В побег пускаются в одиночку и только затем находят попутчиков. </a:t>
            </a:r>
          </a:p>
          <a:p>
            <a:endParaRPr lang="ru-RU" sz="2600" dirty="0" smtClean="0"/>
          </a:p>
          <a:p>
            <a:r>
              <a:rPr lang="ru-RU" sz="2600" dirty="0" smtClean="0"/>
              <a:t>	Возвращаются домой - измученные, притихшие, послушные. Стыдятся своего поступка.</a:t>
            </a:r>
          </a:p>
          <a:p>
            <a:endParaRPr lang="ru-RU" sz="2600" dirty="0" smtClean="0"/>
          </a:p>
          <a:p>
            <a:endParaRPr lang="ru-RU" sz="2000" dirty="0"/>
          </a:p>
        </p:txBody>
      </p:sp>
      <p:pic>
        <p:nvPicPr>
          <p:cNvPr id="3074" name="Picture 2" descr="E:\!!!!!!ДД\СЕМИНАРЫ ДЛЯ ПЕД.КОЛЛЕКТ\Фото побеги\один.jpg"/>
          <p:cNvPicPr>
            <a:picLocks noChangeAspect="1" noChangeArrowheads="1"/>
          </p:cNvPicPr>
          <p:nvPr/>
        </p:nvPicPr>
        <p:blipFill>
          <a:blip r:embed="rId2" cstate="print"/>
          <a:srcRect/>
          <a:stretch>
            <a:fillRect/>
          </a:stretch>
        </p:blipFill>
        <p:spPr bwMode="auto">
          <a:xfrm>
            <a:off x="6143636" y="1071546"/>
            <a:ext cx="2057394" cy="21210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96020"/>
          </a:xfrm>
        </p:spPr>
        <p:txBody>
          <a:bodyPr>
            <a:normAutofit fontScale="90000"/>
          </a:bodyPr>
          <a:lstStyle/>
          <a:p>
            <a:endParaRPr lang="ru-RU" dirty="0"/>
          </a:p>
        </p:txBody>
      </p:sp>
      <p:sp>
        <p:nvSpPr>
          <p:cNvPr id="3" name="Содержимое 2"/>
          <p:cNvSpPr>
            <a:spLocks noGrp="1"/>
          </p:cNvSpPr>
          <p:nvPr>
            <p:ph idx="1"/>
          </p:nvPr>
        </p:nvSpPr>
        <p:spPr>
          <a:xfrm>
            <a:off x="457200" y="1142984"/>
            <a:ext cx="8229600" cy="5181616"/>
          </a:xfrm>
        </p:spPr>
        <p:txBody>
          <a:bodyPr>
            <a:normAutofit/>
          </a:bodyPr>
          <a:lstStyle/>
          <a:p>
            <a:pPr>
              <a:buNone/>
            </a:pPr>
            <a:r>
              <a:rPr lang="ru-RU" sz="4800" b="1" dirty="0" smtClean="0">
                <a:solidFill>
                  <a:schemeClr val="accent1"/>
                </a:solidFill>
                <a:latin typeface="Times New Roman" pitchFamily="18" charset="0"/>
                <a:cs typeface="Times New Roman" pitchFamily="18" charset="0"/>
              </a:rPr>
              <a:t>  Обстоятельную классификацию побегов детей и подростков разработал американский психиатр Г. </a:t>
            </a:r>
            <a:r>
              <a:rPr lang="ru-RU" sz="4800" b="1" dirty="0" err="1" smtClean="0">
                <a:solidFill>
                  <a:schemeClr val="accent1"/>
                </a:solidFill>
                <a:latin typeface="Times New Roman" pitchFamily="18" charset="0"/>
                <a:cs typeface="Times New Roman" pitchFamily="18" charset="0"/>
              </a:rPr>
              <a:t>Штутте</a:t>
            </a:r>
            <a:r>
              <a:rPr lang="ru-RU" sz="4800" b="1" dirty="0" smtClean="0">
                <a:solidFill>
                  <a:schemeClr val="accent1"/>
                </a:solidFill>
                <a:latin typeface="Times New Roman" pitchFamily="18" charset="0"/>
                <a:cs typeface="Times New Roman" pitchFamily="18" charset="0"/>
              </a:rPr>
              <a:t>. </a:t>
            </a:r>
            <a:endParaRPr lang="ru-RU" sz="4800" b="1" dirty="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E:\!!!!!!ДД\СЕМИНАРЫ ДЛЯ ПЕД.КОЛЛЕКТ\Фото побеги\как бомжи.jpg"/>
          <p:cNvPicPr>
            <a:picLocks noChangeAspect="1" noChangeArrowheads="1"/>
          </p:cNvPicPr>
          <p:nvPr/>
        </p:nvPicPr>
        <p:blipFill>
          <a:blip r:embed="rId2" cstate="print"/>
          <a:srcRect/>
          <a:stretch>
            <a:fillRect/>
          </a:stretch>
        </p:blipFill>
        <p:spPr bwMode="auto">
          <a:xfrm>
            <a:off x="571472" y="500042"/>
            <a:ext cx="8215370" cy="592935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500042"/>
            <a:ext cx="7772400" cy="1214446"/>
          </a:xfrm>
        </p:spPr>
        <p:txBody>
          <a:bodyPr/>
          <a:lstStyle/>
          <a:p>
            <a:r>
              <a:rPr lang="ru-RU" sz="3200" dirty="0" smtClean="0">
                <a:latin typeface="Times New Roman" pitchFamily="18" charset="0"/>
                <a:cs typeface="Times New Roman" pitchFamily="18" charset="0"/>
              </a:rPr>
              <a:t>      </a:t>
            </a:r>
            <a:r>
              <a:rPr lang="ru-RU" sz="4000" dirty="0" smtClean="0">
                <a:solidFill>
                  <a:srgbClr val="FFFF00"/>
                </a:solidFill>
                <a:latin typeface="Times New Roman" pitchFamily="18" charset="0"/>
                <a:cs typeface="Times New Roman" pitchFamily="18" charset="0"/>
              </a:rPr>
              <a:t>Он выделяет </a:t>
            </a:r>
            <a:br>
              <a:rPr lang="ru-RU" sz="4000" dirty="0" smtClean="0">
                <a:solidFill>
                  <a:srgbClr val="FFFF00"/>
                </a:solidFill>
                <a:latin typeface="Times New Roman" pitchFamily="18" charset="0"/>
                <a:cs typeface="Times New Roman" pitchFamily="18" charset="0"/>
              </a:rPr>
            </a:br>
            <a:r>
              <a:rPr lang="ru-RU" sz="4000" dirty="0" smtClean="0">
                <a:solidFill>
                  <a:srgbClr val="FFFF00"/>
                </a:solidFill>
                <a:latin typeface="Times New Roman" pitchFamily="18" charset="0"/>
                <a:cs typeface="Times New Roman" pitchFamily="18" charset="0"/>
              </a:rPr>
              <a:t>                     следующие типы:</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solidFill>
                <a:srgbClr val="FFFF00"/>
              </a:solidFill>
            </a:endParaRPr>
          </a:p>
        </p:txBody>
      </p:sp>
      <p:sp>
        <p:nvSpPr>
          <p:cNvPr id="3" name="Текст 2"/>
          <p:cNvSpPr>
            <a:spLocks noGrp="1"/>
          </p:cNvSpPr>
          <p:nvPr>
            <p:ph type="body" idx="1"/>
          </p:nvPr>
        </p:nvSpPr>
        <p:spPr>
          <a:xfrm>
            <a:off x="428596" y="1285860"/>
            <a:ext cx="7874156" cy="5214974"/>
          </a:xfrm>
        </p:spPr>
        <p:txBody>
          <a:bodyPr>
            <a:normAutofit/>
          </a:bodyPr>
          <a:lstStyle/>
          <a:p>
            <a:pPr algn="just" fontAlgn="t"/>
            <a:endParaRPr lang="ru-RU" sz="2000" dirty="0" smtClean="0">
              <a:latin typeface="Times New Roman" pitchFamily="18" charset="0"/>
              <a:cs typeface="Times New Roman" pitchFamily="18" charset="0"/>
            </a:endParaRPr>
          </a:p>
          <a:p>
            <a:pPr algn="just" fontAlgn="t"/>
            <a:r>
              <a:rPr lang="ru-RU" sz="2800" dirty="0" smtClean="0">
                <a:latin typeface="Times New Roman" pitchFamily="18" charset="0"/>
                <a:cs typeface="Times New Roman" pitchFamily="18" charset="0"/>
              </a:rPr>
              <a:t>Побеги, как следствие недостаточного надзора, поиск развлечения и удовольствия; </a:t>
            </a:r>
          </a:p>
          <a:p>
            <a:pPr lvl="0" algn="just" fontAlgn="t">
              <a:buFont typeface="Wingdings" pitchFamily="2" charset="2"/>
              <a:buChar char="v"/>
            </a:pPr>
            <a:r>
              <a:rPr lang="ru-RU" sz="2800" dirty="0" smtClean="0">
                <a:latin typeface="Times New Roman" pitchFamily="18" charset="0"/>
                <a:cs typeface="Times New Roman" pitchFamily="18" charset="0"/>
              </a:rPr>
              <a:t> Побеги, как реакция протеста на чрезмерные требования или на недостаточное внимание со стороны взрослых; </a:t>
            </a:r>
          </a:p>
          <a:p>
            <a:pPr lvl="0" algn="just" fontAlgn="t">
              <a:buFont typeface="Wingdings" pitchFamily="2" charset="2"/>
              <a:buChar char="v"/>
            </a:pPr>
            <a:r>
              <a:rPr lang="ru-RU" sz="2800" dirty="0" smtClean="0">
                <a:latin typeface="Times New Roman" pitchFamily="18" charset="0"/>
                <a:cs typeface="Times New Roman" pitchFamily="18" charset="0"/>
              </a:rPr>
              <a:t> Побеги, как реакция тревоги и страха наказания у робких и забитых;</a:t>
            </a:r>
          </a:p>
          <a:p>
            <a:pPr lvl="0" algn="just" fontAlgn="t">
              <a:buFont typeface="Wingdings" pitchFamily="2" charset="2"/>
              <a:buChar char="v"/>
            </a:pPr>
            <a:r>
              <a:rPr lang="ru-RU" sz="2800" dirty="0" smtClean="0">
                <a:latin typeface="Times New Roman" pitchFamily="18" charset="0"/>
                <a:cs typeface="Times New Roman" pitchFamily="18" charset="0"/>
              </a:rPr>
              <a:t> «Специфически-пубертатный побег» вследствие возрастного фантазерства и мечтательности.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2428892"/>
          </a:xfrm>
        </p:spPr>
        <p:txBody>
          <a:bodyPr>
            <a:normAutofit/>
          </a:bodyPr>
          <a:lstStyle/>
          <a:p>
            <a:r>
              <a:rPr lang="ru-RU" dirty="0" smtClean="0"/>
              <a:t> </a:t>
            </a:r>
            <a:r>
              <a:rPr lang="ru-RU" sz="4800" b="1" dirty="0" smtClean="0">
                <a:solidFill>
                  <a:schemeClr val="accent1">
                    <a:lumMod val="75000"/>
                  </a:schemeClr>
                </a:solidFill>
              </a:rPr>
              <a:t>Согласно данной типологии выделяются основные группы</a:t>
            </a:r>
            <a:br>
              <a:rPr lang="ru-RU" sz="4800" b="1" dirty="0" smtClean="0">
                <a:solidFill>
                  <a:schemeClr val="accent1">
                    <a:lumMod val="75000"/>
                  </a:schemeClr>
                </a:solidFill>
              </a:rPr>
            </a:br>
            <a:r>
              <a:rPr lang="ru-RU" sz="4800" b="1" dirty="0" smtClean="0">
                <a:solidFill>
                  <a:schemeClr val="accent1">
                    <a:lumMod val="75000"/>
                  </a:schemeClr>
                </a:solidFill>
              </a:rPr>
              <a:t>          детей-беглецов</a:t>
            </a:r>
            <a:endParaRPr lang="ru-RU" sz="4800" b="1" dirty="0">
              <a:solidFill>
                <a:schemeClr val="accent1">
                  <a:lumMod val="75000"/>
                </a:schemeClr>
              </a:solidFill>
            </a:endParaRPr>
          </a:p>
        </p:txBody>
      </p:sp>
      <p:sp>
        <p:nvSpPr>
          <p:cNvPr id="3" name="Содержимое 2"/>
          <p:cNvSpPr>
            <a:spLocks noGrp="1"/>
          </p:cNvSpPr>
          <p:nvPr>
            <p:ph idx="1"/>
          </p:nvPr>
        </p:nvSpPr>
        <p:spPr>
          <a:xfrm>
            <a:off x="457200" y="2857496"/>
            <a:ext cx="8229600" cy="3467104"/>
          </a:xfrm>
        </p:spPr>
        <p:txBody>
          <a:bodyPr>
            <a:normAutofit/>
          </a:bodyPr>
          <a:lstStyle/>
          <a:p>
            <a:r>
              <a:rPr lang="ru-RU" sz="5400" dirty="0" smtClean="0"/>
              <a:t>Беглецы-исследователи</a:t>
            </a:r>
          </a:p>
          <a:p>
            <a:r>
              <a:rPr lang="ru-RU" sz="5400" dirty="0" smtClean="0"/>
              <a:t>Беглецы-шантажисты</a:t>
            </a:r>
          </a:p>
          <a:p>
            <a:r>
              <a:rPr lang="ru-RU" sz="5400" dirty="0" smtClean="0"/>
              <a:t>Беглецы от опасности</a:t>
            </a:r>
            <a:endParaRPr lang="ru-RU" sz="5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fontScale="90000"/>
          </a:bodyPr>
          <a:lstStyle/>
          <a:p>
            <a:r>
              <a:rPr lang="ru-RU" dirty="0" smtClean="0"/>
              <a:t>  Беглецы – исследователи- </a:t>
            </a:r>
            <a:endParaRPr lang="ru-RU" dirty="0"/>
          </a:p>
        </p:txBody>
      </p:sp>
      <p:sp>
        <p:nvSpPr>
          <p:cNvPr id="3" name="Содержимое 2"/>
          <p:cNvSpPr>
            <a:spLocks noGrp="1"/>
          </p:cNvSpPr>
          <p:nvPr>
            <p:ph idx="1"/>
          </p:nvPr>
        </p:nvSpPr>
        <p:spPr>
          <a:xfrm>
            <a:off x="457200" y="1643050"/>
            <a:ext cx="8229600" cy="4681550"/>
          </a:xfrm>
        </p:spPr>
        <p:txBody>
          <a:bodyPr/>
          <a:lstStyle/>
          <a:p>
            <a:r>
              <a:rPr lang="ru-RU" dirty="0" smtClean="0"/>
              <a:t>это молодые люди, желающие путешествовать. Ищут  приключений, чтобы утвердить свою независимость. Если их не задерживают, они обычно возвращаются по собственной инициативе.  Они тайно покидают дом, чтобы заняться запрещенным делом, после чего незаметно возвращаются или остаются на ночь  у своих друзей, а утром звонят</a:t>
            </a:r>
          </a:p>
          <a:p>
            <a:pPr>
              <a:buNone/>
            </a:pPr>
            <a:r>
              <a:rPr lang="ru-RU" dirty="0" smtClean="0"/>
              <a:t>    родным и просят разрешения </a:t>
            </a:r>
          </a:p>
          <a:p>
            <a:pPr>
              <a:buNone/>
            </a:pPr>
            <a:r>
              <a:rPr lang="ru-RU" dirty="0" smtClean="0"/>
              <a:t>    вернуться.</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725308"/>
          </a:xfrm>
        </p:spPr>
        <p:txBody>
          <a:bodyPr>
            <a:normAutofit fontScale="90000"/>
          </a:bodyPr>
          <a:lstStyle/>
          <a:p>
            <a:r>
              <a:rPr lang="ru-RU" dirty="0" smtClean="0"/>
              <a:t>Беглецы- шантажисты- </a:t>
            </a:r>
            <a:r>
              <a:rPr lang="ru-RU" sz="4000" dirty="0" smtClean="0"/>
              <a:t>имеют более серьезные и длительные конфликты с родными по поводу домашних дел, выбора друзей и т.п.</a:t>
            </a:r>
            <a:br>
              <a:rPr lang="ru-RU" sz="4000" dirty="0" smtClean="0"/>
            </a:br>
            <a:r>
              <a:rPr lang="ru-RU" sz="4000" dirty="0" smtClean="0"/>
              <a:t>Уходят, чтобы заставить родных принять их условия. Большинство подростков из таких семей сталкиваются с проблемами в школе и находят утешения в наркотиках или употреблении алкоголя.</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725308"/>
          </a:xfrm>
        </p:spPr>
        <p:txBody>
          <a:bodyPr/>
          <a:lstStyle/>
          <a:p>
            <a:r>
              <a:rPr lang="ru-RU" dirty="0" smtClean="0"/>
              <a:t>Беглецы от опасности </a:t>
            </a:r>
            <a:r>
              <a:rPr lang="ru-RU" sz="4000" dirty="0" smtClean="0"/>
              <a:t>уходят из дома, чтобы избавиться от постоянного физического и (или) сексуального насилия со стороны родителей или опекунов, нередко совершающих такие действия в пьяном виде. Часто сами употребляют наркотики и алкоголь.</a:t>
            </a:r>
            <a:endParaRPr lang="ru-RU"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36"/>
            <a:ext cx="8305800" cy="4000528"/>
          </a:xfrm>
        </p:spPr>
        <p:txBody>
          <a:bodyPr>
            <a:normAutofit fontScale="90000"/>
          </a:bodyPr>
          <a:lstStyle/>
          <a:p>
            <a:r>
              <a:rPr lang="ru-RU" b="1" dirty="0" smtClean="0"/>
              <a:t>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Причина побегов всегда   кроется в неудовлетворенности ребенка </a:t>
            </a:r>
            <a:br>
              <a:rPr lang="ru-RU" b="1" dirty="0" smtClean="0"/>
            </a:br>
            <a:r>
              <a:rPr lang="ru-RU" b="1" dirty="0" smtClean="0"/>
              <a:t>своим </a:t>
            </a:r>
            <a:br>
              <a:rPr lang="ru-RU" b="1" dirty="0" smtClean="0"/>
            </a:br>
            <a:r>
              <a:rPr lang="ru-RU" b="1" dirty="0" smtClean="0"/>
              <a:t>место-</a:t>
            </a:r>
            <a:br>
              <a:rPr lang="ru-RU" b="1" dirty="0" smtClean="0"/>
            </a:br>
            <a:r>
              <a:rPr lang="ru-RU" b="1" dirty="0" smtClean="0"/>
              <a:t>нахождением</a:t>
            </a:r>
            <a:br>
              <a:rPr lang="ru-RU" b="1" dirty="0" smtClean="0"/>
            </a:br>
            <a:endParaRPr lang="ru-RU" b="1" dirty="0"/>
          </a:p>
        </p:txBody>
      </p:sp>
      <p:pic>
        <p:nvPicPr>
          <p:cNvPr id="5122" name="Picture 2" descr="E:\!!!!!!ДД\СЕМИНАРЫ ДЛЯ ПЕД.КОЛЛЕКТ\Фото побеги\дев одна.jpg"/>
          <p:cNvPicPr>
            <a:picLocks noChangeAspect="1" noChangeArrowheads="1"/>
          </p:cNvPicPr>
          <p:nvPr/>
        </p:nvPicPr>
        <p:blipFill>
          <a:blip r:embed="rId2" cstate="print"/>
          <a:srcRect/>
          <a:stretch>
            <a:fillRect/>
          </a:stretch>
        </p:blipFill>
        <p:spPr bwMode="auto">
          <a:xfrm>
            <a:off x="4286248" y="2285992"/>
            <a:ext cx="4500594" cy="35004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893264"/>
          </a:xfrm>
        </p:spPr>
        <p:txBody>
          <a:bodyPr/>
          <a:lstStyle/>
          <a:p>
            <a:endParaRPr lang="ru-RU" dirty="0"/>
          </a:p>
        </p:txBody>
      </p:sp>
      <p:pic>
        <p:nvPicPr>
          <p:cNvPr id="1026" name="Picture 2"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тица.jpg"/>
          <p:cNvPicPr>
            <a:picLocks noGrp="1" noChangeAspect="1"/>
          </p:cNvPicPr>
          <p:nvPr>
            <p:ph idx="1"/>
          </p:nvPr>
        </p:nvPicPr>
        <p:blipFill>
          <a:blip r:embed="rId3" cstate="print"/>
          <a:stretch>
            <a:fillRect/>
          </a:stretch>
        </p:blipFill>
        <p:spPr>
          <a:xfrm>
            <a:off x="571472" y="1142984"/>
            <a:ext cx="8072494" cy="5607276"/>
          </a:xfrm>
        </p:spPr>
      </p:pic>
      <p:sp>
        <p:nvSpPr>
          <p:cNvPr id="3" name="TextBox 2"/>
          <p:cNvSpPr txBox="1"/>
          <p:nvPr/>
        </p:nvSpPr>
        <p:spPr>
          <a:xfrm>
            <a:off x="1071538" y="0"/>
            <a:ext cx="6786610" cy="1077218"/>
          </a:xfrm>
          <a:prstGeom prst="rect">
            <a:avLst/>
          </a:prstGeom>
          <a:noFill/>
        </p:spPr>
        <p:txBody>
          <a:bodyPr wrap="square" rtlCol="0">
            <a:spAutoFit/>
          </a:bodyPr>
          <a:lstStyle/>
          <a:p>
            <a:r>
              <a:rPr lang="ru-RU" sz="3200" b="1" i="1" dirty="0" smtClean="0"/>
              <a:t>«Не держите меня-  я свободная</a:t>
            </a:r>
          </a:p>
          <a:p>
            <a:r>
              <a:rPr lang="ru-RU" sz="3200" b="1" i="1" dirty="0" smtClean="0"/>
              <a:t>                                                 птица!»</a:t>
            </a:r>
            <a:endParaRPr lang="ru-RU" sz="32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530352" y="428604"/>
            <a:ext cx="7772400" cy="5572164"/>
          </a:xfrm>
        </p:spPr>
        <p:txBody>
          <a:bodyPr>
            <a:noAutofit/>
          </a:bodyPr>
          <a:lstStyle/>
          <a:p>
            <a:r>
              <a:rPr lang="ru-RU" sz="4800" dirty="0" smtClean="0">
                <a:solidFill>
                  <a:schemeClr val="accent2">
                    <a:lumMod val="60000"/>
                    <a:lumOff val="40000"/>
                  </a:schemeClr>
                </a:solidFill>
                <a:latin typeface="Times New Roman" pitchFamily="18" charset="0"/>
                <a:cs typeface="Times New Roman" pitchFamily="18" charset="0"/>
              </a:rPr>
              <a:t>. </a:t>
            </a:r>
            <a:r>
              <a:rPr lang="ru-RU" sz="4800" dirty="0" smtClean="0">
                <a:latin typeface="Times New Roman" pitchFamily="18" charset="0"/>
                <a:cs typeface="Times New Roman" pitchFamily="18" charset="0"/>
              </a:rPr>
              <a:t>Лучшим способом отвлечения от побега является включение ребёнка в интересную деятельность </a:t>
            </a:r>
          </a:p>
          <a:p>
            <a:r>
              <a:rPr lang="ru-RU" sz="4800" dirty="0" smtClean="0">
                <a:latin typeface="Times New Roman" pitchFamily="18" charset="0"/>
                <a:cs typeface="Times New Roman" pitchFamily="18" charset="0"/>
              </a:rPr>
              <a:t>с привлечением </a:t>
            </a:r>
          </a:p>
          <a:p>
            <a:r>
              <a:rPr lang="ru-RU" sz="4800" dirty="0" smtClean="0">
                <a:latin typeface="Times New Roman" pitchFamily="18" charset="0"/>
                <a:cs typeface="Times New Roman" pitchFamily="18" charset="0"/>
              </a:rPr>
              <a:t>его фантазии,</a:t>
            </a:r>
          </a:p>
          <a:p>
            <a:r>
              <a:rPr lang="ru-RU" sz="4800" dirty="0" smtClean="0">
                <a:latin typeface="Times New Roman" pitchFamily="18" charset="0"/>
                <a:cs typeface="Times New Roman" pitchFamily="18" charset="0"/>
              </a:rPr>
              <a:t> воображения.  </a:t>
            </a:r>
          </a:p>
          <a:p>
            <a:r>
              <a:rPr lang="ru-RU" sz="4800" dirty="0" smtClean="0">
                <a:latin typeface="Times New Roman" pitchFamily="18" charset="0"/>
                <a:cs typeface="Times New Roman" pitchFamily="18" charset="0"/>
              </a:rPr>
              <a:t>     </a:t>
            </a:r>
            <a:endParaRPr lang="ru-RU" sz="4800" dirty="0">
              <a:latin typeface="Times New Roman" pitchFamily="18" charset="0"/>
              <a:cs typeface="Times New Roman" pitchFamily="18" charset="0"/>
            </a:endParaRPr>
          </a:p>
        </p:txBody>
      </p:sp>
      <p:pic>
        <p:nvPicPr>
          <p:cNvPr id="5122" name="Picture 2" descr="E:\!!!!!!ДД\СЕМИНАРЫ ДЛЯ ПЕД.КОЛЛЕКТ\Фото побеги\творч пр.jpg"/>
          <p:cNvPicPr>
            <a:picLocks noChangeAspect="1" noChangeArrowheads="1"/>
          </p:cNvPicPr>
          <p:nvPr/>
        </p:nvPicPr>
        <p:blipFill>
          <a:blip r:embed="rId2" cstate="print"/>
          <a:srcRect/>
          <a:stretch>
            <a:fillRect/>
          </a:stretch>
        </p:blipFill>
        <p:spPr bwMode="auto">
          <a:xfrm>
            <a:off x="4714876" y="3429000"/>
            <a:ext cx="4286280" cy="31432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2050" name="Picture 2" descr="C:\Users\User\Desktop\b7aac915252e8a90fa62f55b543085b6_900x_.jpg"/>
          <p:cNvPicPr>
            <a:picLocks noChangeAspect="1" noChangeArrowheads="1"/>
          </p:cNvPicPr>
          <p:nvPr/>
        </p:nvPicPr>
        <p:blipFill>
          <a:blip r:embed="rId2" cstate="print"/>
          <a:srcRect/>
          <a:stretch>
            <a:fillRect/>
          </a:stretch>
        </p:blipFill>
        <p:spPr bwMode="auto">
          <a:xfrm>
            <a:off x="285750" y="214313"/>
            <a:ext cx="8572500" cy="64293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1000" y="500042"/>
            <a:ext cx="8120090" cy="5786478"/>
          </a:xfrm>
        </p:spPr>
        <p:txBody>
          <a:bodyPr>
            <a:normAutofit/>
          </a:bodyPr>
          <a:lstStyle/>
          <a:p>
            <a:endParaRPr lang="ru-RU" sz="4400" dirty="0" smtClean="0">
              <a:solidFill>
                <a:srgbClr val="FF0000"/>
              </a:solidFill>
              <a:latin typeface="Times New Roman" pitchFamily="18" charset="0"/>
              <a:cs typeface="Times New Roman" pitchFamily="18" charset="0"/>
            </a:endParaRPr>
          </a:p>
          <a:p>
            <a:endParaRPr lang="ru-RU" sz="4400" dirty="0" smtClean="0">
              <a:solidFill>
                <a:srgbClr val="FF0000"/>
              </a:solidFill>
              <a:latin typeface="Times New Roman" pitchFamily="18" charset="0"/>
              <a:cs typeface="Times New Roman" pitchFamily="18" charset="0"/>
            </a:endParaRPr>
          </a:p>
          <a:p>
            <a:pPr algn="ctr"/>
            <a:r>
              <a:rPr lang="ru-RU" sz="6000" dirty="0" smtClean="0">
                <a:latin typeface="Times New Roman" pitchFamily="18" charset="0"/>
                <a:cs typeface="Times New Roman" pitchFamily="18" charset="0"/>
              </a:rPr>
              <a:t>Спасибо за внимание!</a:t>
            </a:r>
          </a:p>
          <a:p>
            <a:pPr algn="ctr"/>
            <a:endParaRPr lang="ru-RU" sz="4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E:\!!!!!!ДД\СЕМИНАРЫ ДЛЯ ПЕД.КОЛЛЕКТ\Фото побеги\детки!.jpg"/>
          <p:cNvPicPr>
            <a:picLocks noChangeAspect="1" noChangeArrowheads="1"/>
          </p:cNvPicPr>
          <p:nvPr/>
        </p:nvPicPr>
        <p:blipFill>
          <a:blip r:embed="rId2" cstate="print"/>
          <a:srcRect/>
          <a:stretch>
            <a:fillRect/>
          </a:stretch>
        </p:blipFill>
        <p:spPr bwMode="auto">
          <a:xfrm>
            <a:off x="-2571750" y="-1314450"/>
            <a:ext cx="14287500" cy="94869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254876"/>
          </a:xfrm>
        </p:spPr>
        <p:txBody>
          <a:bodyPr/>
          <a:lstStyle/>
          <a:p>
            <a:endParaRPr lang="ru-RU" dirty="0"/>
          </a:p>
        </p:txBody>
      </p:sp>
      <p:sp>
        <p:nvSpPr>
          <p:cNvPr id="3" name="Текст 2"/>
          <p:cNvSpPr>
            <a:spLocks noGrp="1"/>
          </p:cNvSpPr>
          <p:nvPr>
            <p:ph type="body" idx="1"/>
          </p:nvPr>
        </p:nvSpPr>
        <p:spPr>
          <a:xfrm>
            <a:off x="530352" y="1000108"/>
            <a:ext cx="8185052" cy="5357850"/>
          </a:xfrm>
        </p:spPr>
        <p:txBody>
          <a:bodyPr>
            <a:noAutofit/>
          </a:bodyPr>
          <a:lstStyle/>
          <a:p>
            <a:r>
              <a:rPr lang="ru-RU" sz="7200" dirty="0" smtClean="0"/>
              <a:t>  ПОЧЕМУ  ДЕТИ </a:t>
            </a:r>
          </a:p>
          <a:p>
            <a:r>
              <a:rPr lang="ru-RU" sz="7200" dirty="0" smtClean="0"/>
              <a:t>       УБЕГАЮТ?</a:t>
            </a:r>
            <a:endParaRPr lang="ru-RU" sz="7200" dirty="0"/>
          </a:p>
        </p:txBody>
      </p:sp>
      <p:pic>
        <p:nvPicPr>
          <p:cNvPr id="1026" name="Picture 2" descr="E:\!!!!!!ДД\СЕМИНАРЫ ДЛЯ ПЕД.КОЛЛЕКТ\Фото побеги\4079282168.jpg"/>
          <p:cNvPicPr>
            <a:picLocks noChangeAspect="1" noChangeArrowheads="1"/>
          </p:cNvPicPr>
          <p:nvPr/>
        </p:nvPicPr>
        <p:blipFill>
          <a:blip r:embed="rId2" cstate="print"/>
          <a:srcRect/>
          <a:stretch>
            <a:fillRect/>
          </a:stretch>
        </p:blipFill>
        <p:spPr bwMode="auto">
          <a:xfrm>
            <a:off x="500034" y="4000504"/>
            <a:ext cx="3714776" cy="2661050"/>
          </a:xfrm>
          <a:prstGeom prst="rect">
            <a:avLst/>
          </a:prstGeom>
          <a:noFill/>
        </p:spPr>
      </p:pic>
      <p:pic>
        <p:nvPicPr>
          <p:cNvPr id="1027" name="Picture 3" descr="E:\!!!!!!ДД\СЕМИНАРЫ ДЛЯ ПЕД.КОЛЛЕКТ\Фото побеги\fc6a6ebed52381997b5c877835316267_i-167.jpg"/>
          <p:cNvPicPr>
            <a:picLocks noChangeAspect="1" noChangeArrowheads="1"/>
          </p:cNvPicPr>
          <p:nvPr/>
        </p:nvPicPr>
        <p:blipFill>
          <a:blip r:embed="rId3" cstate="print"/>
          <a:srcRect/>
          <a:stretch>
            <a:fillRect/>
          </a:stretch>
        </p:blipFill>
        <p:spPr bwMode="auto">
          <a:xfrm>
            <a:off x="4786314" y="4000504"/>
            <a:ext cx="3786214" cy="25717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1465"/>
            <a:ext cx="6619892" cy="585767"/>
          </a:xfrm>
        </p:spPr>
        <p:txBody>
          <a:bodyPr>
            <a:normAutofit fontScale="90000"/>
          </a:bodyPr>
          <a:lstStyle/>
          <a:p>
            <a:r>
              <a:rPr lang="ru-RU" dirty="0" smtClean="0"/>
              <a:t>         В чём проблема?</a:t>
            </a:r>
            <a:endParaRPr lang="ru-RU" dirty="0"/>
          </a:p>
        </p:txBody>
      </p:sp>
      <p:sp>
        <p:nvSpPr>
          <p:cNvPr id="3" name="Текст 2"/>
          <p:cNvSpPr>
            <a:spLocks noGrp="1"/>
          </p:cNvSpPr>
          <p:nvPr>
            <p:ph type="body" idx="1"/>
          </p:nvPr>
        </p:nvSpPr>
        <p:spPr>
          <a:xfrm>
            <a:off x="214282" y="928670"/>
            <a:ext cx="8572560" cy="5786478"/>
          </a:xfrm>
        </p:spPr>
        <p:txBody>
          <a:bodyPr>
            <a:normAutofit fontScale="62500" lnSpcReduction="20000"/>
          </a:bodyPr>
          <a:lstStyle/>
          <a:p>
            <a:pPr algn="just">
              <a:lnSpc>
                <a:spcPct val="150000"/>
              </a:lnSpc>
            </a:pPr>
            <a:r>
              <a:rPr lang="ru-RU" sz="4000"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Побег для ребенка – это событие,  изменяющее жизнь.</a:t>
            </a:r>
          </a:p>
          <a:p>
            <a:pPr algn="just">
              <a:lnSpc>
                <a:spcPct val="150000"/>
              </a:lnSpc>
            </a:pPr>
            <a:r>
              <a:rPr lang="ru-RU" sz="4000" b="1" dirty="0" smtClean="0">
                <a:latin typeface="Times New Roman" pitchFamily="18" charset="0"/>
                <a:cs typeface="Times New Roman" pitchFamily="18" charset="0"/>
              </a:rPr>
              <a:t>          Главная причина побегов всегда кроется в неудовлетворённости ребёнка своим местонахождением.</a:t>
            </a:r>
          </a:p>
          <a:p>
            <a:pPr algn="just">
              <a:lnSpc>
                <a:spcPct val="150000"/>
              </a:lnSpc>
            </a:pPr>
            <a:r>
              <a:rPr lang="ru-RU" sz="4000" b="1" dirty="0" smtClean="0">
                <a:latin typeface="Times New Roman" pitchFamily="18" charset="0"/>
                <a:cs typeface="Times New Roman" pitchFamily="18" charset="0"/>
              </a:rPr>
              <a:t>         А так же стремление заглушить переживаемые негативные чувства, забыться в какой-либо деятельности, особенно связанной с риском, приключениями .</a:t>
            </a:r>
            <a:endParaRPr lang="en-US" sz="4000" b="1" dirty="0" smtClean="0">
              <a:latin typeface="Times New Roman" pitchFamily="18" charset="0"/>
              <a:cs typeface="Times New Roman" pitchFamily="18" charset="0"/>
            </a:endParaRPr>
          </a:p>
          <a:p>
            <a:pPr algn="just">
              <a:lnSpc>
                <a:spcPct val="150000"/>
              </a:lnSpc>
            </a:pPr>
            <a:endParaRPr lang="ru-RU" sz="4000" b="1" dirty="0" smtClean="0">
              <a:latin typeface="Times New Roman" pitchFamily="18" charset="0"/>
              <a:cs typeface="Times New Roman" pitchFamily="18" charset="0"/>
            </a:endParaRPr>
          </a:p>
          <a:p>
            <a:pPr algn="just">
              <a:lnSpc>
                <a:spcPct val="150000"/>
              </a:lnSpc>
            </a:pPr>
            <a:endParaRPr lang="ru-RU" sz="4000" dirty="0" smtClean="0">
              <a:latin typeface="Times New Roman" pitchFamily="18" charset="0"/>
              <a:cs typeface="Times New Roman" pitchFamily="18" charset="0"/>
            </a:endParaRPr>
          </a:p>
          <a:p>
            <a:pPr algn="just">
              <a:lnSpc>
                <a:spcPct val="150000"/>
              </a:lnSpc>
            </a:pPr>
            <a:r>
              <a:rPr lang="ru-RU" sz="4000" dirty="0" smtClean="0">
                <a:latin typeface="Times New Roman" pitchFamily="18" charset="0"/>
                <a:cs typeface="Times New Roman" pitchFamily="18" charset="0"/>
              </a:rPr>
              <a:t>.</a:t>
            </a:r>
          </a:p>
          <a:p>
            <a:pPr algn="just">
              <a:lnSpc>
                <a:spcPct val="150000"/>
              </a:lnSpc>
            </a:pPr>
            <a:endParaRPr lang="ru-RU" sz="1800" dirty="0" smtClean="0">
              <a:latin typeface="Times New Roman" pitchFamily="18" charset="0"/>
              <a:cs typeface="Times New Roman" pitchFamily="18" charset="0"/>
            </a:endParaRPr>
          </a:p>
          <a:p>
            <a:pPr algn="just">
              <a:lnSpc>
                <a:spcPct val="150000"/>
              </a:lnSpc>
            </a:pPr>
            <a:endParaRPr lang="ru-RU" sz="1800" dirty="0" smtClean="0">
              <a:latin typeface="Times New Roman" pitchFamily="18" charset="0"/>
              <a:cs typeface="Times New Roman" pitchFamily="18" charset="0"/>
            </a:endParaRPr>
          </a:p>
        </p:txBody>
      </p:sp>
      <p:pic>
        <p:nvPicPr>
          <p:cNvPr id="2050" name="Picture 2" descr="E:\!!!!!!ДД\СЕМИНАРЫ ДЛЯ ПЕД.КОЛЛЕКТ\Фото побеги\maxresdefault.jpg"/>
          <p:cNvPicPr>
            <a:picLocks noChangeAspect="1" noChangeArrowheads="1"/>
          </p:cNvPicPr>
          <p:nvPr/>
        </p:nvPicPr>
        <p:blipFill>
          <a:blip r:embed="rId3" cstate="print"/>
          <a:srcRect/>
          <a:stretch>
            <a:fillRect/>
          </a:stretch>
        </p:blipFill>
        <p:spPr bwMode="auto">
          <a:xfrm>
            <a:off x="3214678" y="4500570"/>
            <a:ext cx="2786082" cy="217450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64704"/>
            <a:ext cx="7945594" cy="5736130"/>
          </a:xfrm>
        </p:spPr>
        <p:txBody>
          <a:bodyPr/>
          <a:lstStyle/>
          <a:p>
            <a:endParaRPr lang="ru-RU" sz="3200" i="1" dirty="0">
              <a:solidFill>
                <a:schemeClr val="tx1"/>
              </a:solidFill>
              <a:effectLst>
                <a:outerShdw blurRad="38100" dist="38100" dir="2700000" algn="tl">
                  <a:srgbClr val="C0C0C0"/>
                </a:outerShdw>
              </a:effectLst>
            </a:endParaRPr>
          </a:p>
        </p:txBody>
      </p:sp>
      <p:sp>
        <p:nvSpPr>
          <p:cNvPr id="3" name="Текст 2"/>
          <p:cNvSpPr>
            <a:spLocks noGrp="1"/>
          </p:cNvSpPr>
          <p:nvPr>
            <p:ph type="body" idx="1"/>
          </p:nvPr>
        </p:nvSpPr>
        <p:spPr>
          <a:xfrm>
            <a:off x="500034" y="1500174"/>
            <a:ext cx="7802718" cy="5143536"/>
          </a:xfrm>
        </p:spPr>
        <p:txBody>
          <a:bodyPr/>
          <a:lstStyle/>
          <a:p>
            <a:r>
              <a:rPr lang="ru-RU" sz="2400" dirty="0" smtClean="0">
                <a:effectLst>
                  <a:outerShdw blurRad="38100" dist="38100" dir="2700000" algn="tl">
                    <a:srgbClr val="C0C0C0"/>
                  </a:outerShdw>
                </a:effectLst>
              </a:rPr>
              <a:t>Под</a:t>
            </a:r>
            <a:r>
              <a:rPr lang="ru-RU" sz="2400" b="1" dirty="0" smtClean="0">
                <a:effectLst>
                  <a:outerShdw blurRad="38100" dist="38100" dir="2700000" algn="tl">
                    <a:srgbClr val="C0C0C0"/>
                  </a:outerShdw>
                </a:effectLst>
              </a:rPr>
              <a:t> бегством </a:t>
            </a:r>
            <a:r>
              <a:rPr lang="ru-RU" sz="2400" dirty="0" smtClean="0">
                <a:effectLst>
                  <a:outerShdw blurRad="38100" dist="38100" dir="2700000" algn="tl">
                    <a:srgbClr val="C0C0C0"/>
                  </a:outerShdw>
                </a:effectLst>
              </a:rPr>
              <a:t>понимается добровольное, самовольное (тайное или явное) оставление дома, образовательного учреждения.</a:t>
            </a:r>
            <a:r>
              <a:rPr lang="ru-RU" sz="2400" i="1" dirty="0" smtClean="0">
                <a:effectLst>
                  <a:outerShdw blurRad="38100" dist="38100" dir="2700000" algn="tl">
                    <a:srgbClr val="C0C0C0"/>
                  </a:outerShdw>
                </a:effectLst>
              </a:rPr>
              <a:t> </a:t>
            </a:r>
          </a:p>
          <a:p>
            <a:endParaRPr lang="ru-RU" sz="2400" i="1" dirty="0">
              <a:effectLst>
                <a:outerShdw blurRad="38100" dist="38100" dir="2700000" algn="tl">
                  <a:srgbClr val="C0C0C0"/>
                </a:outerShdw>
              </a:effectLst>
            </a:endParaRPr>
          </a:p>
        </p:txBody>
      </p:sp>
      <p:pic>
        <p:nvPicPr>
          <p:cNvPr id="3074" name="Picture 2" descr="E:\!!!!!!ДД\СЕМИНАРЫ ДЛЯ ПЕД.КОЛЛЕКТ\Фото побеги\1335458987_x_9c04e466.jpg"/>
          <p:cNvPicPr>
            <a:picLocks noChangeAspect="1" noChangeArrowheads="1"/>
          </p:cNvPicPr>
          <p:nvPr/>
        </p:nvPicPr>
        <p:blipFill>
          <a:blip r:embed="rId2" cstate="print"/>
          <a:srcRect/>
          <a:stretch>
            <a:fillRect/>
          </a:stretch>
        </p:blipFill>
        <p:spPr bwMode="auto">
          <a:xfrm>
            <a:off x="2000232" y="2708921"/>
            <a:ext cx="5143536" cy="3577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2540892"/>
          </a:xfrm>
        </p:spPr>
        <p:txBody>
          <a:bodyPr/>
          <a:lstStyle/>
          <a:p>
            <a:r>
              <a:rPr lang="ru-RU" sz="6600" dirty="0" smtClean="0">
                <a:solidFill>
                  <a:schemeClr val="tx1">
                    <a:lumMod val="95000"/>
                  </a:schemeClr>
                </a:solidFill>
              </a:rPr>
              <a:t>     КЛАССИФИКАЦИЯ </a:t>
            </a:r>
            <a:br>
              <a:rPr lang="ru-RU" sz="6600" dirty="0" smtClean="0">
                <a:solidFill>
                  <a:schemeClr val="tx1">
                    <a:lumMod val="95000"/>
                  </a:schemeClr>
                </a:solidFill>
              </a:rPr>
            </a:br>
            <a:r>
              <a:rPr lang="ru-RU" sz="6600" dirty="0" smtClean="0">
                <a:solidFill>
                  <a:schemeClr val="tx1">
                    <a:lumMod val="95000"/>
                  </a:schemeClr>
                </a:solidFill>
              </a:rPr>
              <a:t>     ПОБЕГОВ ДЕТЕЙ И </a:t>
            </a:r>
            <a:br>
              <a:rPr lang="ru-RU" sz="6600" dirty="0" smtClean="0">
                <a:solidFill>
                  <a:schemeClr val="tx1">
                    <a:lumMod val="95000"/>
                  </a:schemeClr>
                </a:solidFill>
              </a:rPr>
            </a:br>
            <a:r>
              <a:rPr lang="ru-RU" sz="6600" dirty="0" smtClean="0">
                <a:solidFill>
                  <a:schemeClr val="tx1">
                    <a:lumMod val="95000"/>
                  </a:schemeClr>
                </a:solidFill>
              </a:rPr>
              <a:t>          ПОДРОСТКОВ</a:t>
            </a:r>
            <a:endParaRPr lang="ru-RU" sz="6600" dirty="0">
              <a:solidFill>
                <a:schemeClr val="tx1">
                  <a:lumMod val="95000"/>
                </a:schemeClr>
              </a:solidFill>
            </a:endParaRPr>
          </a:p>
        </p:txBody>
      </p:sp>
      <p:sp>
        <p:nvSpPr>
          <p:cNvPr id="3" name="Текст 2"/>
          <p:cNvSpPr>
            <a:spLocks noGrp="1"/>
          </p:cNvSpPr>
          <p:nvPr>
            <p:ph type="body" idx="1"/>
          </p:nvPr>
        </p:nvSpPr>
        <p:spPr>
          <a:xfrm flipV="1">
            <a:off x="530352" y="4214376"/>
            <a:ext cx="7756424" cy="429070"/>
          </a:xfrm>
        </p:spPr>
        <p:txBody>
          <a:bodyPr/>
          <a:lstStyle/>
          <a:p>
            <a:endParaRPr lang="ru-RU" dirty="0"/>
          </a:p>
        </p:txBody>
      </p:sp>
      <p:pic>
        <p:nvPicPr>
          <p:cNvPr id="1026" name="Picture 2" descr="E:\!!!!!!ДД\СЕМИНАРЫ ДЛЯ ПЕД.КОЛЛЕКТ\Фото побеги\15049.jpg"/>
          <p:cNvPicPr>
            <a:picLocks noChangeAspect="1" noChangeArrowheads="1"/>
          </p:cNvPicPr>
          <p:nvPr/>
        </p:nvPicPr>
        <p:blipFill>
          <a:blip r:embed="rId2" cstate="print"/>
          <a:srcRect/>
          <a:stretch>
            <a:fillRect/>
          </a:stretch>
        </p:blipFill>
        <p:spPr bwMode="auto">
          <a:xfrm>
            <a:off x="2857488" y="3823463"/>
            <a:ext cx="3857652" cy="292616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7772400" cy="2648316"/>
          </a:xfrm>
        </p:spPr>
        <p:txBody>
          <a:bodyPr/>
          <a:lstStyle/>
          <a:p>
            <a:r>
              <a:rPr lang="ru-RU" sz="4000" dirty="0" smtClean="0"/>
              <a:t>ЭМАНСИПАЦИОННЫЕ ПОБЕГИ – </a:t>
            </a:r>
            <a:br>
              <a:rPr lang="ru-RU" sz="4000" dirty="0" smtClean="0"/>
            </a:br>
            <a:r>
              <a:rPr lang="ru-RU" sz="6000" dirty="0" smtClean="0"/>
              <a:t/>
            </a:r>
            <a:br>
              <a:rPr lang="ru-RU" sz="6000" dirty="0" smtClean="0"/>
            </a:br>
            <a:endParaRPr lang="ru-RU" dirty="0"/>
          </a:p>
        </p:txBody>
      </p:sp>
      <p:sp>
        <p:nvSpPr>
          <p:cNvPr id="3" name="Текст 2"/>
          <p:cNvSpPr>
            <a:spLocks noGrp="1"/>
          </p:cNvSpPr>
          <p:nvPr>
            <p:ph type="body" idx="1"/>
          </p:nvPr>
        </p:nvSpPr>
        <p:spPr>
          <a:xfrm>
            <a:off x="500034" y="1142984"/>
            <a:ext cx="7772400" cy="5572164"/>
          </a:xfrm>
        </p:spPr>
        <p:txBody>
          <a:bodyPr>
            <a:normAutofit/>
          </a:bodyPr>
          <a:lstStyle/>
          <a:p>
            <a:pPr algn="ctr"/>
            <a:r>
              <a:rPr lang="ru-RU" sz="2400" dirty="0" smtClean="0"/>
              <a:t>это наиболее частые побеги (45%). </a:t>
            </a:r>
          </a:p>
          <a:p>
            <a:r>
              <a:rPr lang="ru-RU" sz="2400" dirty="0" smtClean="0"/>
              <a:t>		Они совершаются, чтобы избавиться от опеки и контроля родных или воспитателей, от наскучивших обязанностей и понуждений, ребёнок желает "свободной", "весёлой" и "лёгкой " жизни. 	</a:t>
            </a:r>
          </a:p>
          <a:p>
            <a:r>
              <a:rPr lang="ru-RU" sz="2400" dirty="0" smtClean="0"/>
              <a:t>	Поводом для первого побега нередко является ссора, столкновение с родителями или</a:t>
            </a:r>
          </a:p>
          <a:p>
            <a:r>
              <a:rPr lang="ru-RU" sz="2400" dirty="0" smtClean="0"/>
              <a:t> воспитателями.   </a:t>
            </a:r>
          </a:p>
          <a:p>
            <a:r>
              <a:rPr lang="ru-RU" sz="2400" dirty="0" smtClean="0"/>
              <a:t> Начало этих побегов</a:t>
            </a:r>
          </a:p>
          <a:p>
            <a:r>
              <a:rPr lang="ru-RU" sz="2400" dirty="0" smtClean="0"/>
              <a:t> приходится в основном </a:t>
            </a:r>
          </a:p>
          <a:p>
            <a:r>
              <a:rPr lang="ru-RU" sz="2400" dirty="0" smtClean="0"/>
              <a:t> на  возраст 12-15 лет</a:t>
            </a:r>
            <a:r>
              <a:rPr lang="ru-RU" sz="2000" dirty="0" smtClean="0"/>
              <a:t>. </a:t>
            </a:r>
            <a:endParaRPr lang="ru-RU" sz="2400" dirty="0" smtClean="0"/>
          </a:p>
          <a:p>
            <a:r>
              <a:rPr lang="ru-RU" sz="2400" dirty="0" smtClean="0"/>
              <a:t>            </a:t>
            </a:r>
            <a:endParaRPr lang="ru-RU" sz="2000" dirty="0"/>
          </a:p>
        </p:txBody>
      </p:sp>
      <p:pic>
        <p:nvPicPr>
          <p:cNvPr id="2050" name="Picture 2" descr="E:\!!!!!!ДД\СЕМИНАРЫ ДЛЯ ПЕД.КОЛЛЕКТ\Фото побеги\information_items_124129.jpg"/>
          <p:cNvPicPr>
            <a:picLocks noChangeAspect="1" noChangeArrowheads="1"/>
          </p:cNvPicPr>
          <p:nvPr/>
        </p:nvPicPr>
        <p:blipFill>
          <a:blip r:embed="rId2" cstate="print"/>
          <a:srcRect/>
          <a:stretch>
            <a:fillRect/>
          </a:stretch>
        </p:blipFill>
        <p:spPr bwMode="auto">
          <a:xfrm>
            <a:off x="4429124" y="3929066"/>
            <a:ext cx="4714876" cy="26432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14356"/>
            <a:ext cx="7516966" cy="1714512"/>
          </a:xfrm>
        </p:spPr>
        <p:txBody>
          <a:bodyPr/>
          <a:lstStyle/>
          <a:p>
            <a:r>
              <a:rPr lang="ru-RU" sz="4000" dirty="0" smtClean="0"/>
              <a:t>      ИМПУЛЬСИВНЫЕ ПОБЕГИ – </a:t>
            </a:r>
            <a:r>
              <a:rPr lang="ru-RU" sz="6000" dirty="0" smtClean="0"/>
              <a:t/>
            </a:r>
            <a:br>
              <a:rPr lang="ru-RU" sz="6000" dirty="0" smtClean="0"/>
            </a:br>
            <a:endParaRPr lang="ru-RU" dirty="0"/>
          </a:p>
        </p:txBody>
      </p:sp>
      <p:sp>
        <p:nvSpPr>
          <p:cNvPr id="3" name="Текст 2"/>
          <p:cNvSpPr>
            <a:spLocks noGrp="1"/>
          </p:cNvSpPr>
          <p:nvPr>
            <p:ph type="body" idx="1"/>
          </p:nvPr>
        </p:nvSpPr>
        <p:spPr>
          <a:xfrm>
            <a:off x="530352" y="1857364"/>
            <a:ext cx="7772400" cy="4786346"/>
          </a:xfrm>
        </p:spPr>
        <p:txBody>
          <a:bodyPr>
            <a:normAutofit lnSpcReduction="10000"/>
          </a:bodyPr>
          <a:lstStyle/>
          <a:p>
            <a:pPr algn="ctr"/>
            <a:r>
              <a:rPr lang="ru-RU" sz="2400" dirty="0" smtClean="0"/>
              <a:t>этот вид составляет 26% побегов. </a:t>
            </a:r>
          </a:p>
          <a:p>
            <a:r>
              <a:rPr lang="ru-RU" sz="2400" dirty="0" smtClean="0"/>
              <a:t>	Чаще всего первые побеги были следствием жестокого обращения, суровых наказаний, "расправ" со стороны взрослых или сверстников. </a:t>
            </a:r>
          </a:p>
          <a:p>
            <a:r>
              <a:rPr lang="ru-RU" sz="2400" dirty="0" smtClean="0"/>
              <a:t>	Побегу может способствовать неправильный тип семейного воспитания – </a:t>
            </a:r>
            <a:r>
              <a:rPr lang="ru-RU" sz="2400" dirty="0" err="1" smtClean="0"/>
              <a:t>гипопротекция</a:t>
            </a:r>
            <a:r>
              <a:rPr lang="ru-RU" sz="2400" dirty="0" smtClean="0"/>
              <a:t>, явное или скрытое отвержение ребёнка, воспитание по типу жестокого отношения. </a:t>
            </a:r>
          </a:p>
          <a:p>
            <a:r>
              <a:rPr lang="ru-RU" sz="2400" dirty="0" smtClean="0"/>
              <a:t>Возраст импульсивных </a:t>
            </a:r>
          </a:p>
          <a:p>
            <a:r>
              <a:rPr lang="ru-RU" sz="2400" dirty="0" smtClean="0"/>
              <a:t>побегов от 7 до 15 лет.</a:t>
            </a:r>
          </a:p>
          <a:p>
            <a:endParaRPr lang="ru-RU" sz="2400" dirty="0" smtClean="0"/>
          </a:p>
          <a:p>
            <a:r>
              <a:rPr lang="ru-RU" sz="2400" dirty="0" smtClean="0"/>
              <a:t> </a:t>
            </a:r>
            <a:endParaRPr lang="ru-RU" sz="2400" dirty="0"/>
          </a:p>
        </p:txBody>
      </p:sp>
      <p:pic>
        <p:nvPicPr>
          <p:cNvPr id="1026" name="Picture 2" descr="E:\!!!!!!ДД\СЕМИНАРЫ ДЛЯ ПЕД.КОЛЛЕКТ\Фото побеги\pobeg_0.jpg"/>
          <p:cNvPicPr>
            <a:picLocks noChangeAspect="1" noChangeArrowheads="1"/>
          </p:cNvPicPr>
          <p:nvPr/>
        </p:nvPicPr>
        <p:blipFill>
          <a:blip r:embed="rId2" cstate="print"/>
          <a:srcRect/>
          <a:stretch>
            <a:fillRect/>
          </a:stretch>
        </p:blipFill>
        <p:spPr bwMode="auto">
          <a:xfrm>
            <a:off x="4357686" y="4357694"/>
            <a:ext cx="3500462" cy="235745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612066"/>
          </a:xfrm>
        </p:spPr>
        <p:txBody>
          <a:bodyPr/>
          <a:lstStyle/>
          <a:p>
            <a:r>
              <a:rPr lang="ru-RU" sz="4000" dirty="0" smtClean="0"/>
              <a:t>      ДЕМОНСТРАТИВНЫЕ ПОБЕГИ - </a:t>
            </a:r>
            <a:r>
              <a:rPr lang="ru-RU" sz="6000" dirty="0" smtClean="0"/>
              <a:t/>
            </a:r>
            <a:br>
              <a:rPr lang="ru-RU" sz="6000" dirty="0" smtClean="0"/>
            </a:br>
            <a:endParaRPr lang="ru-RU" dirty="0"/>
          </a:p>
        </p:txBody>
      </p:sp>
      <p:sp>
        <p:nvSpPr>
          <p:cNvPr id="3" name="Текст 2"/>
          <p:cNvSpPr>
            <a:spLocks noGrp="1"/>
          </p:cNvSpPr>
          <p:nvPr>
            <p:ph type="body" idx="1"/>
          </p:nvPr>
        </p:nvSpPr>
        <p:spPr>
          <a:xfrm>
            <a:off x="530352" y="1214422"/>
            <a:ext cx="7772400" cy="5357850"/>
          </a:xfrm>
        </p:spPr>
        <p:txBody>
          <a:bodyPr>
            <a:noAutofit/>
          </a:bodyPr>
          <a:lstStyle/>
          <a:p>
            <a:pPr algn="ctr"/>
            <a:r>
              <a:rPr lang="ru-RU" sz="2000" dirty="0" smtClean="0"/>
              <a:t>эти побеги являются следствием реакции оппозиции и наблюдаются в 20% случаев. </a:t>
            </a:r>
          </a:p>
          <a:p>
            <a:pPr algn="ctr"/>
            <a:endParaRPr lang="ru-RU" sz="2000" dirty="0" smtClean="0"/>
          </a:p>
          <a:p>
            <a:r>
              <a:rPr lang="ru-RU" sz="2000" dirty="0" smtClean="0"/>
              <a:t>	Особенность данных побегов в том, что убегают недалеко и в те места, где их увидят, найдут и возвратят. В побеге ведут себя так, чтобы привлечь внимание окружающих. </a:t>
            </a:r>
          </a:p>
          <a:p>
            <a:r>
              <a:rPr lang="ru-RU" sz="2000" dirty="0" smtClean="0"/>
              <a:t>Причина -  уменьшение внимания со стороны значимых взрослых или необходимость получить какую-либо материальную выгоду или сформировать авторитет </a:t>
            </a:r>
          </a:p>
          <a:p>
            <a:r>
              <a:rPr lang="ru-RU" sz="2000" dirty="0" smtClean="0"/>
              <a:t>у сверстников. </a:t>
            </a:r>
          </a:p>
          <a:p>
            <a:r>
              <a:rPr lang="ru-RU" sz="2000" dirty="0" smtClean="0"/>
              <a:t>Возраст демонстративных </a:t>
            </a:r>
          </a:p>
          <a:p>
            <a:r>
              <a:rPr lang="ru-RU" sz="2000" dirty="0" smtClean="0"/>
              <a:t>побегов 12-17 лет.</a:t>
            </a:r>
            <a:endParaRPr lang="ru-RU" sz="2000" dirty="0"/>
          </a:p>
        </p:txBody>
      </p:sp>
      <p:pic>
        <p:nvPicPr>
          <p:cNvPr id="2050" name="Picture 2" descr="E:\!!!!!!ДД\СЕМИНАРЫ ДЛЯ ПЕД.КОЛЛЕКТ\Фото побеги\e1a7f0794881.jpg"/>
          <p:cNvPicPr>
            <a:picLocks noChangeAspect="1" noChangeArrowheads="1"/>
          </p:cNvPicPr>
          <p:nvPr/>
        </p:nvPicPr>
        <p:blipFill>
          <a:blip r:embed="rId2" cstate="print"/>
          <a:srcRect/>
          <a:stretch>
            <a:fillRect/>
          </a:stretch>
        </p:blipFill>
        <p:spPr bwMode="auto">
          <a:xfrm>
            <a:off x="4500562" y="4000504"/>
            <a:ext cx="3429024" cy="271464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1138</TotalTime>
  <Words>380</Words>
  <Application>Microsoft Office PowerPoint</Application>
  <PresentationFormat>Экран (4:3)</PresentationFormat>
  <Paragraphs>80</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МБОУ СОШ №9 имени Ландышевой А.Е.  ТЕМА: Самовольные уходы, бродяжничество  у детей и  подростков, причины и  меры предупреждения» </vt:lpstr>
      <vt:lpstr>Слайд 2</vt:lpstr>
      <vt:lpstr>Слайд 3</vt:lpstr>
      <vt:lpstr>         В чём проблема?</vt:lpstr>
      <vt:lpstr>Слайд 5</vt:lpstr>
      <vt:lpstr>     КЛАССИФИКАЦИЯ       ПОБЕГОВ ДЕТЕЙ И            ПОДРОСТКОВ</vt:lpstr>
      <vt:lpstr>ЭМАНСИПАЦИОННЫЕ ПОБЕГИ –   </vt:lpstr>
      <vt:lpstr>      ИМПУЛЬСИВНЫЕ ПОБЕГИ –  </vt:lpstr>
      <vt:lpstr>      ДЕМОНСТРАТИВНЫЕ ПОБЕГИ -  </vt:lpstr>
      <vt:lpstr>        ДРОМОМАНИЧЕСКИЕ  ПОБЕГИ   </vt:lpstr>
      <vt:lpstr>Слайд 11</vt:lpstr>
      <vt:lpstr>Слайд 12</vt:lpstr>
      <vt:lpstr>      Он выделяет                       следующие типы: </vt:lpstr>
      <vt:lpstr> Согласно данной типологии выделяются основные группы           детей-беглецов</vt:lpstr>
      <vt:lpstr>  Беглецы – исследователи- </vt:lpstr>
      <vt:lpstr>Беглецы- шантажисты- имеют более серьезные и длительные конфликты с родными по поводу домашних дел, выбора друзей и т.п. Уходят, чтобы заставить родных принять их условия. Большинство подростков из таких семей сталкиваются с проблемами в школе и находят утешения в наркотиках или употреблении алкоголя. </vt:lpstr>
      <vt:lpstr>Беглецы от опасности уходят из дома, чтобы избавиться от постоянного физического и (или) сексуального насилия со стороны родителей или опекунов, нередко совершающих такие действия в пьяном виде. Часто сами употребляют наркотики и алкоголь.</vt:lpstr>
      <vt:lpstr>       Причина побегов всегда   кроется в неудовлетворенности ребенка  своим  место- нахождением </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 Windows</cp:lastModifiedBy>
  <cp:revision>286</cp:revision>
  <dcterms:modified xsi:type="dcterms:W3CDTF">2021-07-15T08:22:15Z</dcterms:modified>
</cp:coreProperties>
</file>