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sldIdLst>
    <p:sldId id="256" r:id="rId2"/>
    <p:sldId id="259" r:id="rId3"/>
    <p:sldId id="257" r:id="rId4"/>
    <p:sldId id="260" r:id="rId5"/>
    <p:sldId id="262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14.11.2020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14.11.2020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124744"/>
            <a:ext cx="8496944" cy="5112568"/>
          </a:xfrm>
        </p:spPr>
        <p:txBody>
          <a:bodyPr>
            <a:normAutofit fontScale="25000" lnSpcReduction="20000"/>
          </a:bodyPr>
          <a:lstStyle/>
          <a:p>
            <a:pPr algn="ctr"/>
            <a:endParaRPr lang="ru-RU" b="1" dirty="0" smtClean="0">
              <a:solidFill>
                <a:schemeClr val="accent2">
                  <a:lumMod val="75000"/>
                </a:schemeClr>
              </a:solidFill>
              <a:latin typeface="Cambria" pitchFamily="18" charset="0"/>
            </a:endParaRPr>
          </a:p>
          <a:p>
            <a:pPr algn="ctr"/>
            <a:endParaRPr lang="ru-RU" b="1" dirty="0" smtClean="0">
              <a:solidFill>
                <a:schemeClr val="accent2">
                  <a:lumMod val="75000"/>
                </a:schemeClr>
              </a:solidFill>
              <a:latin typeface="Cambria" pitchFamily="18" charset="0"/>
            </a:endParaRPr>
          </a:p>
          <a:p>
            <a:pPr algn="ctr"/>
            <a:endParaRPr lang="ru-RU" b="1" dirty="0" smtClean="0">
              <a:solidFill>
                <a:schemeClr val="accent2">
                  <a:lumMod val="75000"/>
                </a:schemeClr>
              </a:solidFill>
              <a:latin typeface="Cambria" pitchFamily="18" charset="0"/>
            </a:endParaRPr>
          </a:p>
          <a:p>
            <a:pPr algn="ctr"/>
            <a:endParaRPr lang="ru-RU" sz="3300" b="1" dirty="0" smtClean="0">
              <a:solidFill>
                <a:schemeClr val="accent2">
                  <a:lumMod val="75000"/>
                </a:schemeClr>
              </a:solidFill>
              <a:latin typeface="Cambria" pitchFamily="18" charset="0"/>
            </a:endParaRPr>
          </a:p>
          <a:p>
            <a:pPr algn="ctr"/>
            <a:endParaRPr lang="ru-RU" sz="3300" b="1" dirty="0" smtClean="0">
              <a:solidFill>
                <a:schemeClr val="accent2">
                  <a:lumMod val="75000"/>
                </a:schemeClr>
              </a:solidFill>
              <a:latin typeface="Cambria" pitchFamily="18" charset="0"/>
            </a:endParaRPr>
          </a:p>
          <a:p>
            <a:pPr algn="ctr"/>
            <a:endParaRPr lang="ru-RU" sz="3300" b="1" dirty="0" smtClean="0">
              <a:solidFill>
                <a:schemeClr val="accent2">
                  <a:lumMod val="75000"/>
                </a:schemeClr>
              </a:solidFill>
              <a:latin typeface="Cambria" pitchFamily="18" charset="0"/>
            </a:endParaRPr>
          </a:p>
          <a:p>
            <a:pPr algn="ctr"/>
            <a:r>
              <a:rPr lang="ru-RU" sz="3300" b="1" dirty="0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 </a:t>
            </a:r>
          </a:p>
          <a:p>
            <a:pPr algn="ctr"/>
            <a:r>
              <a:rPr lang="ru-RU" sz="11200" b="1" dirty="0" smtClean="0">
                <a:solidFill>
                  <a:schemeClr val="bg1"/>
                </a:solidFill>
                <a:latin typeface="Cambria" pitchFamily="18" charset="0"/>
              </a:rPr>
              <a:t>«О недопустимости употребления </a:t>
            </a:r>
          </a:p>
          <a:p>
            <a:pPr algn="ctr"/>
            <a:r>
              <a:rPr lang="ru-RU" sz="11200" b="1" dirty="0" smtClean="0">
                <a:solidFill>
                  <a:schemeClr val="bg1"/>
                </a:solidFill>
                <a:latin typeface="Cambria" pitchFamily="18" charset="0"/>
              </a:rPr>
              <a:t>несовершеннолетними психотропных веществ</a:t>
            </a:r>
          </a:p>
          <a:p>
            <a:pPr algn="ctr"/>
            <a:r>
              <a:rPr lang="ru-RU" sz="11200" b="1" dirty="0" smtClean="0">
                <a:solidFill>
                  <a:schemeClr val="bg1"/>
                </a:solidFill>
                <a:latin typeface="Cambria" pitchFamily="18" charset="0"/>
              </a:rPr>
              <a:t> и алкогольной продукции»</a:t>
            </a:r>
          </a:p>
          <a:p>
            <a:pPr algn="ctr"/>
            <a:endParaRPr lang="ru-RU" sz="9600" b="1" dirty="0" smtClean="0">
              <a:solidFill>
                <a:schemeClr val="bg1"/>
              </a:solidFill>
              <a:latin typeface="Cambria" pitchFamily="18" charset="0"/>
            </a:endParaRPr>
          </a:p>
          <a:p>
            <a:pPr algn="ctr"/>
            <a:endParaRPr lang="ru-RU" sz="9600" b="1" dirty="0" smtClean="0">
              <a:solidFill>
                <a:schemeClr val="accent2">
                  <a:lumMod val="75000"/>
                </a:schemeClr>
              </a:solidFill>
              <a:latin typeface="Cambria" pitchFamily="18" charset="0"/>
            </a:endParaRPr>
          </a:p>
          <a:p>
            <a:pPr algn="ctr"/>
            <a:endParaRPr lang="ru-RU" sz="9600" b="1" dirty="0" smtClean="0">
              <a:solidFill>
                <a:schemeClr val="accent2">
                  <a:lumMod val="75000"/>
                </a:schemeClr>
              </a:solidFill>
              <a:latin typeface="Cambria" pitchFamily="18" charset="0"/>
            </a:endParaRPr>
          </a:p>
          <a:p>
            <a:pPr algn="ctr"/>
            <a:endParaRPr lang="ru-RU" sz="9600" b="1" dirty="0" smtClean="0">
              <a:solidFill>
                <a:schemeClr val="accent2">
                  <a:lumMod val="75000"/>
                </a:schemeClr>
              </a:solidFill>
              <a:latin typeface="Cambria" pitchFamily="18" charset="0"/>
            </a:endParaRPr>
          </a:p>
          <a:p>
            <a:pPr algn="ctr"/>
            <a:endParaRPr lang="ru-RU" b="1" dirty="0" smtClean="0">
              <a:solidFill>
                <a:schemeClr val="accent2">
                  <a:lumMod val="75000"/>
                </a:schemeClr>
              </a:solidFill>
              <a:latin typeface="Cambria" pitchFamily="18" charset="0"/>
            </a:endParaRPr>
          </a:p>
          <a:p>
            <a:pPr algn="ctr"/>
            <a:endParaRPr lang="ru-RU" b="1" dirty="0" smtClean="0">
              <a:solidFill>
                <a:schemeClr val="accent2">
                  <a:lumMod val="75000"/>
                </a:schemeClr>
              </a:solidFill>
              <a:latin typeface="Cambria" pitchFamily="18" charset="0"/>
            </a:endParaRPr>
          </a:p>
          <a:p>
            <a:pPr algn="ctr"/>
            <a:endParaRPr lang="ru-RU" b="1" dirty="0" smtClean="0">
              <a:solidFill>
                <a:schemeClr val="accent2">
                  <a:lumMod val="75000"/>
                </a:schemeClr>
              </a:solidFill>
              <a:latin typeface="Cambria" pitchFamily="18" charset="0"/>
            </a:endParaRPr>
          </a:p>
          <a:p>
            <a:pPr algn="ctr"/>
            <a:endParaRPr lang="ru-RU" b="1" dirty="0" smtClean="0">
              <a:solidFill>
                <a:schemeClr val="accent2">
                  <a:lumMod val="75000"/>
                </a:schemeClr>
              </a:solidFill>
              <a:latin typeface="Cambria" pitchFamily="18" charset="0"/>
            </a:endParaRPr>
          </a:p>
          <a:p>
            <a:pPr algn="l"/>
            <a:endParaRPr lang="ru-RU" sz="2800" b="1" dirty="0" smtClean="0">
              <a:solidFill>
                <a:schemeClr val="tx2">
                  <a:lumMod val="75000"/>
                </a:schemeClr>
              </a:solidFill>
              <a:latin typeface="Cambria" pitchFamily="18" charset="0"/>
            </a:endParaRPr>
          </a:p>
          <a:p>
            <a:endParaRPr lang="ru-RU" sz="4400" b="1" dirty="0" smtClean="0">
              <a:solidFill>
                <a:schemeClr val="accent2">
                  <a:lumMod val="75000"/>
                </a:schemeClr>
              </a:solidFill>
              <a:latin typeface="Cambria" pitchFamily="18" charset="0"/>
            </a:endParaRPr>
          </a:p>
          <a:p>
            <a:endParaRPr lang="ru-RU" sz="8000" b="1" dirty="0" smtClean="0">
              <a:solidFill>
                <a:schemeClr val="accent2">
                  <a:lumMod val="75000"/>
                </a:schemeClr>
              </a:solidFill>
              <a:latin typeface="Cambria" pitchFamily="18" charset="0"/>
            </a:endParaRPr>
          </a:p>
          <a:p>
            <a:pPr algn="l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ambria" pitchFamily="18" charset="0"/>
              </a:rPr>
              <a:t>                                                           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ambria" pitchFamily="18" charset="0"/>
            </a:endParaRPr>
          </a:p>
        </p:txBody>
      </p:sp>
      <p:pic>
        <p:nvPicPr>
          <p:cNvPr id="1026" name="Picture 2" descr="C:\Users\Библиотека\Desktop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0"/>
            <a:ext cx="2592288" cy="18448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251520" y="765175"/>
            <a:ext cx="8640960" cy="5808663"/>
          </a:xfrm>
        </p:spPr>
        <p:txBody>
          <a:bodyPr>
            <a:normAutofit fontScale="70000" lnSpcReduction="20000"/>
          </a:bodyPr>
          <a:lstStyle/>
          <a:p>
            <a:pPr marL="0" algn="just">
              <a:buNone/>
            </a:pPr>
            <a:endParaRPr lang="ru-RU" sz="2600" dirty="0" smtClean="0">
              <a:latin typeface="Cambria" pitchFamily="18" charset="0"/>
            </a:endParaRPr>
          </a:p>
          <a:p>
            <a:pPr marL="0" algn="just">
              <a:buNone/>
            </a:pPr>
            <a:r>
              <a:rPr lang="ru-RU" sz="2600" dirty="0" smtClean="0">
                <a:latin typeface="Cambria" pitchFamily="18" charset="0"/>
              </a:rPr>
              <a:t>	</a:t>
            </a:r>
            <a:r>
              <a:rPr lang="ru-RU" sz="3400" dirty="0" smtClean="0">
                <a:latin typeface="Cambria" pitchFamily="18" charset="0"/>
              </a:rPr>
              <a:t>В соответствии с </a:t>
            </a:r>
            <a:r>
              <a:rPr lang="ru-RU" sz="3400" b="1" dirty="0" smtClean="0">
                <a:latin typeface="Cambria" pitchFamily="18" charset="0"/>
              </a:rPr>
              <a:t>ФЗ РФ от 7.03.2005 г. № 11-ФЗ «Об ограничениях розничной продажи и потребления (распития) пива и напитков, изготовляемых на его основе» </a:t>
            </a:r>
            <a:r>
              <a:rPr lang="ru-RU" sz="3400" b="1" u="sng" dirty="0" smtClean="0">
                <a:solidFill>
                  <a:srgbClr val="C00000"/>
                </a:solidFill>
                <a:latin typeface="Cambria" pitchFamily="18" charset="0"/>
              </a:rPr>
              <a:t>не допускается </a:t>
            </a:r>
            <a:r>
              <a:rPr lang="ru-RU" sz="3400" dirty="0" smtClean="0">
                <a:latin typeface="Cambria" pitchFamily="18" charset="0"/>
              </a:rPr>
              <a:t>потребление (распитие) пива и напитков, изготавливаемых на его основе: </a:t>
            </a:r>
          </a:p>
          <a:p>
            <a:pPr marL="258318" indent="-514350" algn="just">
              <a:buAutoNum type="arabicParenR"/>
            </a:pPr>
            <a:r>
              <a:rPr lang="ru-RU" sz="3400" dirty="0" smtClean="0">
                <a:latin typeface="Cambria" pitchFamily="18" charset="0"/>
              </a:rPr>
              <a:t>в детских, образовательных и медицинских организациях; </a:t>
            </a:r>
          </a:p>
          <a:p>
            <a:pPr marL="258318" indent="-514350" algn="just">
              <a:buAutoNum type="arabicParenR"/>
            </a:pPr>
            <a:r>
              <a:rPr lang="ru-RU" sz="3400" dirty="0" smtClean="0">
                <a:latin typeface="Cambria" pitchFamily="18" charset="0"/>
              </a:rPr>
              <a:t> на всех видах общественного транспорта (транспорта общего пользования) городского и пригородного сообщения; </a:t>
            </a:r>
          </a:p>
          <a:p>
            <a:pPr marL="258318" indent="-514350" algn="just">
              <a:buAutoNum type="arabicParenR"/>
            </a:pPr>
            <a:r>
              <a:rPr lang="ru-RU" sz="3400" dirty="0" smtClean="0">
                <a:latin typeface="Cambria" pitchFamily="18" charset="0"/>
              </a:rPr>
              <a:t> в организациях культуры (за исключением расположенных в них организаций или пунктов общественного питания, в том числе без образования юридического лица),</a:t>
            </a:r>
          </a:p>
          <a:p>
            <a:pPr marL="258318" indent="-514350" algn="just">
              <a:buAutoNum type="arabicParenR"/>
            </a:pPr>
            <a:r>
              <a:rPr lang="ru-RU" sz="3400" dirty="0" smtClean="0">
                <a:latin typeface="Cambria" pitchFamily="18" charset="0"/>
              </a:rPr>
              <a:t> физкультурно-оздоровительных и спортивных сооружениях; </a:t>
            </a:r>
          </a:p>
          <a:p>
            <a:pPr marL="258318" indent="-514350" algn="just">
              <a:buAutoNum type="arabicParenR"/>
            </a:pPr>
            <a:r>
              <a:rPr lang="ru-RU" sz="3400" b="1" u="sng" dirty="0" smtClean="0">
                <a:solidFill>
                  <a:srgbClr val="C00000"/>
                </a:solidFill>
                <a:latin typeface="Cambria" pitchFamily="18" charset="0"/>
              </a:rPr>
              <a:t>несовершеннолетними</a:t>
            </a:r>
            <a:r>
              <a:rPr lang="ru-RU" sz="3400" b="1" dirty="0" smtClean="0">
                <a:solidFill>
                  <a:srgbClr val="C00000"/>
                </a:solidFill>
                <a:latin typeface="Cambria" pitchFamily="18" charset="0"/>
              </a:rPr>
              <a:t>, кроме того, </a:t>
            </a:r>
            <a:r>
              <a:rPr lang="ru-RU" sz="3400" b="1" dirty="0" smtClean="0">
                <a:latin typeface="Cambria" pitchFamily="18" charset="0"/>
              </a:rPr>
              <a:t>в любых общественных местах</a:t>
            </a:r>
            <a:endParaRPr lang="ru-RU" sz="3400" b="1" dirty="0">
              <a:latin typeface="Cambria" pitchFamily="18" charset="0"/>
            </a:endParaRPr>
          </a:p>
        </p:txBody>
      </p:sp>
      <p:pic>
        <p:nvPicPr>
          <p:cNvPr id="5" name="Picture 2" descr="C:\Users\Библиотека\Desktop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2016224" cy="11521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336704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ru-RU" sz="5100" b="1" dirty="0" smtClean="0">
              <a:solidFill>
                <a:schemeClr val="accent2">
                  <a:lumMod val="75000"/>
                </a:schemeClr>
              </a:solidFill>
              <a:latin typeface="Cambria" pitchFamily="18" charset="0"/>
            </a:endParaRPr>
          </a:p>
          <a:p>
            <a:pPr>
              <a:buNone/>
            </a:pPr>
            <a:endParaRPr lang="ru-RU" sz="8000" b="1" dirty="0" smtClean="0">
              <a:latin typeface="Cambria" pitchFamily="18" charset="0"/>
            </a:endParaRPr>
          </a:p>
          <a:p>
            <a:pPr algn="ctr">
              <a:buNone/>
            </a:pPr>
            <a:endParaRPr lang="ru-RU" sz="8000" b="1" dirty="0" smtClean="0">
              <a:latin typeface="Cambria" pitchFamily="18" charset="0"/>
            </a:endParaRPr>
          </a:p>
          <a:p>
            <a:pPr algn="ctr">
              <a:buNone/>
            </a:pPr>
            <a:r>
              <a:rPr lang="ru-RU" sz="8000" b="1" dirty="0" smtClean="0">
                <a:latin typeface="Cambria" pitchFamily="18" charset="0"/>
              </a:rPr>
              <a:t>Ответственность несовершеннолетних:</a:t>
            </a:r>
          </a:p>
          <a:p>
            <a:pPr marL="0">
              <a:buNone/>
            </a:pPr>
            <a:r>
              <a:rPr lang="ru-RU" sz="8000" b="1" dirty="0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	К административной ответственности по указанной статье, может быть привлечено лицо, достигшее возраста </a:t>
            </a:r>
            <a:r>
              <a:rPr lang="ru-RU" sz="8000" b="1" u="sng" dirty="0" smtClean="0">
                <a:latin typeface="Cambria" pitchFamily="18" charset="0"/>
              </a:rPr>
              <a:t>16 лет. </a:t>
            </a:r>
          </a:p>
          <a:p>
            <a:pPr marL="0">
              <a:buNone/>
            </a:pPr>
            <a:endParaRPr lang="ru-RU" sz="7200" b="1" u="sng" dirty="0" smtClean="0">
              <a:solidFill>
                <a:schemeClr val="accent2">
                  <a:lumMod val="75000"/>
                </a:schemeClr>
              </a:solidFill>
              <a:latin typeface="Cambria" pitchFamily="18" charset="0"/>
            </a:endParaRPr>
          </a:p>
          <a:p>
            <a:pPr>
              <a:buNone/>
            </a:pPr>
            <a:r>
              <a:rPr lang="ru-RU" sz="8000" b="1" u="sng" dirty="0" smtClean="0">
                <a:latin typeface="Cambria" pitchFamily="18" charset="0"/>
              </a:rPr>
              <a:t>Кодекс  административных правонарушений (КоАП РФ):</a:t>
            </a:r>
          </a:p>
          <a:p>
            <a:pPr marL="0" algn="just">
              <a:buNone/>
            </a:pPr>
            <a:r>
              <a:rPr lang="ru-RU" sz="8000" b="1" u="sng" dirty="0" smtClean="0">
                <a:latin typeface="Cambria" pitchFamily="18" charset="0"/>
              </a:rPr>
              <a:t>Статья </a:t>
            </a:r>
            <a:r>
              <a:rPr lang="ru-RU" sz="8000" b="1" dirty="0" smtClean="0">
                <a:latin typeface="Cambria" pitchFamily="18" charset="0"/>
              </a:rPr>
              <a:t>20.20 </a:t>
            </a:r>
            <a:r>
              <a:rPr lang="ru-RU" sz="8000" dirty="0" smtClean="0">
                <a:latin typeface="Cambria" pitchFamily="18" charset="0"/>
              </a:rPr>
              <a:t>в соответствии с которой распитие пива и изготавливаемых на его основе, алкогольной и спиртосодержащей продукции в общественных местах влечет наложение административного штрафа.</a:t>
            </a:r>
          </a:p>
          <a:p>
            <a:pPr marL="0" algn="just">
              <a:buNone/>
            </a:pPr>
            <a:r>
              <a:rPr lang="ru-RU" sz="8000" b="1" dirty="0" smtClean="0">
                <a:latin typeface="Cambria" pitchFamily="18" charset="0"/>
              </a:rPr>
              <a:t>К общественным местам</a:t>
            </a:r>
            <a:r>
              <a:rPr lang="ru-RU" sz="8000" dirty="0" smtClean="0">
                <a:latin typeface="Cambria" pitchFamily="18" charset="0"/>
              </a:rPr>
              <a:t>, где запрещено распитие спиртных напитков, </a:t>
            </a:r>
            <a:r>
              <a:rPr lang="ru-RU" sz="8000" b="1" dirty="0" smtClean="0">
                <a:latin typeface="Cambria" pitchFamily="18" charset="0"/>
              </a:rPr>
              <a:t>относятся: </a:t>
            </a:r>
          </a:p>
          <a:p>
            <a:pPr marL="0" algn="just">
              <a:buFont typeface="Wingdings" pitchFamily="2" charset="2"/>
              <a:buChar char="v"/>
            </a:pPr>
            <a:r>
              <a:rPr lang="ru-RU" sz="8000" dirty="0" smtClean="0">
                <a:latin typeface="Cambria" pitchFamily="18" charset="0"/>
              </a:rPr>
              <a:t>детские организации;</a:t>
            </a:r>
          </a:p>
          <a:p>
            <a:pPr marL="0" algn="just">
              <a:buFont typeface="Wingdings" pitchFamily="2" charset="2"/>
              <a:buChar char="v"/>
            </a:pPr>
            <a:r>
              <a:rPr lang="ru-RU" sz="8000" dirty="0" smtClean="0">
                <a:latin typeface="Cambria" pitchFamily="18" charset="0"/>
              </a:rPr>
              <a:t> образовательные и медицинские организации</a:t>
            </a:r>
          </a:p>
          <a:p>
            <a:pPr marL="0" algn="just">
              <a:buFont typeface="Wingdings" pitchFamily="2" charset="2"/>
              <a:buChar char="v"/>
            </a:pPr>
            <a:r>
              <a:rPr lang="ru-RU" sz="8000" dirty="0" smtClean="0">
                <a:latin typeface="Cambria" pitchFamily="18" charset="0"/>
              </a:rPr>
              <a:t>все виды общественного транспорта (транспорта общего пользования) городского и пригородного сообщения; </a:t>
            </a:r>
          </a:p>
          <a:p>
            <a:pPr marL="0" algn="just">
              <a:buFont typeface="Wingdings" pitchFamily="2" charset="2"/>
              <a:buChar char="v"/>
            </a:pPr>
            <a:r>
              <a:rPr lang="ru-RU" sz="8000" dirty="0" smtClean="0">
                <a:latin typeface="Cambria" pitchFamily="18" charset="0"/>
              </a:rPr>
              <a:t>организации культуры; </a:t>
            </a:r>
          </a:p>
          <a:p>
            <a:pPr marL="0" algn="just">
              <a:buFont typeface="Wingdings" pitchFamily="2" charset="2"/>
              <a:buChar char="v"/>
            </a:pPr>
            <a:r>
              <a:rPr lang="ru-RU" sz="8000" dirty="0" smtClean="0">
                <a:latin typeface="Cambria" pitchFamily="18" charset="0"/>
              </a:rPr>
              <a:t>физкультурно-оздоровительные и спортивные сооружения, </a:t>
            </a:r>
          </a:p>
          <a:p>
            <a:pPr marL="0" algn="just">
              <a:buNone/>
            </a:pPr>
            <a:r>
              <a:rPr lang="ru-RU" sz="8000" dirty="0" smtClean="0">
                <a:latin typeface="Cambria" pitchFamily="18" charset="0"/>
              </a:rPr>
              <a:t>улицы, </a:t>
            </a:r>
          </a:p>
          <a:p>
            <a:pPr marL="0" algn="just">
              <a:buFont typeface="Wingdings" pitchFamily="2" charset="2"/>
              <a:buChar char="v"/>
            </a:pPr>
            <a:r>
              <a:rPr lang="ru-RU" sz="8000" dirty="0" smtClean="0">
                <a:latin typeface="Cambria" pitchFamily="18" charset="0"/>
              </a:rPr>
              <a:t>стадионы, </a:t>
            </a:r>
          </a:p>
          <a:p>
            <a:pPr marL="0">
              <a:buFont typeface="Wingdings" pitchFamily="2" charset="2"/>
              <a:buChar char="v"/>
            </a:pPr>
            <a:r>
              <a:rPr lang="ru-RU" sz="8000" dirty="0" smtClean="0">
                <a:latin typeface="Cambria" pitchFamily="18" charset="0"/>
              </a:rPr>
              <a:t>скверы, парки и другие общественные места. </a:t>
            </a:r>
          </a:p>
          <a:p>
            <a:pPr>
              <a:buNone/>
            </a:pPr>
            <a:endParaRPr lang="ru-RU" sz="8000" dirty="0" smtClean="0">
              <a:latin typeface="Cambria" pitchFamily="18" charset="0"/>
            </a:endParaRPr>
          </a:p>
          <a:p>
            <a:pPr algn="just">
              <a:buNone/>
            </a:pPr>
            <a:endParaRPr lang="ru-RU" sz="7200" dirty="0" smtClean="0">
              <a:latin typeface="Cambria" pitchFamily="18" charset="0"/>
            </a:endParaRPr>
          </a:p>
        </p:txBody>
      </p:sp>
      <p:pic>
        <p:nvPicPr>
          <p:cNvPr id="5" name="Picture 2" descr="C:\Users\Библиотека\Desktop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2656"/>
            <a:ext cx="2016224" cy="10081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048672"/>
          </a:xfrm>
        </p:spPr>
        <p:txBody>
          <a:bodyPr>
            <a:normAutofit fontScale="925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marL="0" algn="just">
              <a:buNone/>
            </a:pPr>
            <a:r>
              <a:rPr lang="ru-RU" dirty="0" smtClean="0"/>
              <a:t> </a:t>
            </a:r>
          </a:p>
          <a:p>
            <a:pPr marL="0" algn="just">
              <a:buNone/>
            </a:pPr>
            <a:r>
              <a:rPr lang="ru-RU" sz="2400" b="1" u="sng" dirty="0" smtClean="0">
                <a:latin typeface="Cambria" pitchFamily="18" charset="0"/>
              </a:rPr>
              <a:t>ст. 20.22 </a:t>
            </a:r>
            <a:r>
              <a:rPr lang="ru-RU" sz="2600" dirty="0" smtClean="0">
                <a:latin typeface="Cambria" pitchFamily="18" charset="0"/>
              </a:rPr>
              <a:t>«появление в состоянии опьянения несовершеннолетних </a:t>
            </a:r>
            <a:r>
              <a:rPr lang="ru-RU" sz="2600" b="1" dirty="0" smtClean="0">
                <a:latin typeface="Cambria" pitchFamily="18" charset="0"/>
              </a:rPr>
              <a:t>в возрасте до 16 лет, </a:t>
            </a:r>
            <a:r>
              <a:rPr lang="ru-RU" sz="2600" dirty="0" smtClean="0">
                <a:latin typeface="Cambria" pitchFamily="18" charset="0"/>
              </a:rPr>
              <a:t>а равно распитие ими пива и напитков, изготавливаемых на его основе, алкогольной и спиртосодержащей продукции, потребление ими наркотических средств или психотропных веществ без назначения врача, иных одурманивающих веществ на улицах, стадионах, в скверах, парках, в транспортном средстве общего пользования, в других общественных местах - влечет наложение административного штрафа</a:t>
            </a:r>
            <a:r>
              <a:rPr lang="ru-RU" sz="2600" b="1" dirty="0" smtClean="0">
                <a:latin typeface="Cambria" pitchFamily="18" charset="0"/>
              </a:rPr>
              <a:t> на родителей или иных законных представителей несовершеннолетних в размере </a:t>
            </a:r>
            <a:r>
              <a:rPr lang="ru-RU" sz="2600" dirty="0" smtClean="0">
                <a:latin typeface="Cambria" pitchFamily="18" charset="0"/>
              </a:rPr>
              <a:t> </a:t>
            </a:r>
            <a:r>
              <a:rPr lang="ru-RU" sz="2400" b="1" u="sng" dirty="0" smtClean="0">
                <a:solidFill>
                  <a:srgbClr val="231F20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до двух тысяч рублей.</a:t>
            </a:r>
            <a:r>
              <a:rPr lang="ru-RU" sz="2400" u="sng" dirty="0" smtClean="0">
                <a:solidFill>
                  <a:srgbClr val="231F2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2600" u="sng" dirty="0">
              <a:latin typeface="Cambria" pitchFamily="18" charset="0"/>
            </a:endParaRPr>
          </a:p>
        </p:txBody>
      </p:sp>
      <p:pic>
        <p:nvPicPr>
          <p:cNvPr id="5" name="Picture 2" descr="C:\Users\Библиотека\Desktop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04664"/>
            <a:ext cx="2016224" cy="11521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251520" y="404813"/>
            <a:ext cx="8712968" cy="6169025"/>
          </a:xfrm>
        </p:spPr>
        <p:txBody>
          <a:bodyPr>
            <a:normAutofit lnSpcReduction="10000"/>
          </a:bodyPr>
          <a:lstStyle/>
          <a:p>
            <a:pPr marL="0">
              <a:buNone/>
            </a:pPr>
            <a:r>
              <a:rPr lang="ru-RU" sz="2000" dirty="0" smtClean="0"/>
              <a:t>	</a:t>
            </a:r>
          </a:p>
          <a:p>
            <a:pPr marL="0">
              <a:buNone/>
            </a:pPr>
            <a:endParaRPr lang="ru-RU" sz="2000" dirty="0" smtClean="0"/>
          </a:p>
          <a:p>
            <a:pPr marL="0">
              <a:buNone/>
            </a:pPr>
            <a:r>
              <a:rPr lang="ru-RU" sz="2000" dirty="0" smtClean="0">
                <a:latin typeface="Cambria" pitchFamily="18" charset="0"/>
              </a:rPr>
              <a:t>	Употребление психотропных веществ, новых потенциально опасных психоактивных веществ без назначения врача преследуется по закону!</a:t>
            </a:r>
            <a:endParaRPr lang="ru-RU" sz="2000" dirty="0" smtClean="0"/>
          </a:p>
          <a:p>
            <a:pPr marL="0" algn="just">
              <a:buNone/>
            </a:pPr>
            <a:r>
              <a:rPr lang="ru-RU" sz="2000" dirty="0" smtClean="0"/>
              <a:t>	За употребление наркотических средств или психотропных веществ без назначения врача либо новых потенциально опасных психоактивных веществ КоАП РФ предусмотрена ответственность в виде штрафа в размере до пяти тысяч рублей или административный арест на срок до пятнадцати суток </a:t>
            </a:r>
            <a:r>
              <a:rPr lang="ru-RU" sz="2000" b="1" dirty="0" smtClean="0"/>
              <a:t>(ч. 1 статьи 6.9 КоАП РФ).</a:t>
            </a:r>
            <a:r>
              <a:rPr lang="ru-RU" sz="2000" dirty="0" smtClean="0"/>
              <a:t> </a:t>
            </a:r>
          </a:p>
          <a:p>
            <a:pPr marL="0" algn="just">
              <a:buNone/>
            </a:pPr>
            <a:r>
              <a:rPr lang="ru-RU" sz="2000" dirty="0" smtClean="0"/>
              <a:t>	За вовлечение несовершеннолетнего в употребление новых потенциально опасных психоактивных веществ или одурманивающих веществ </a:t>
            </a:r>
            <a:r>
              <a:rPr lang="ru-RU" sz="2000" b="1" u="sng" dirty="0" smtClean="0">
                <a:latin typeface="Cambria" pitchFamily="18" charset="0"/>
              </a:rPr>
              <a:t>ст. 6.10 </a:t>
            </a:r>
            <a:r>
              <a:rPr lang="ru-RU" sz="2000" b="1" dirty="0" smtClean="0">
                <a:latin typeface="Cambria" pitchFamily="18" charset="0"/>
              </a:rPr>
              <a:t>Кодекса об административных правонарушениях </a:t>
            </a:r>
            <a:r>
              <a:rPr lang="ru-RU" sz="2000" dirty="0" smtClean="0"/>
              <a:t>установлена ответственность в виде штрафа в размере до трех тысяч рублей.</a:t>
            </a:r>
            <a:endParaRPr lang="ru-RU" sz="2000" b="1" dirty="0" smtClean="0"/>
          </a:p>
          <a:p>
            <a:pPr marL="0" algn="just">
              <a:buNone/>
            </a:pPr>
            <a:r>
              <a:rPr lang="ru-RU" sz="2000" dirty="0" smtClean="0"/>
              <a:t>	С февраля 2015 года Уголовным кодексом РФ установлена ответственность за оборот новых потенциально опасных психоактивных веществ (соли, </a:t>
            </a:r>
            <a:r>
              <a:rPr lang="ru-RU" sz="2000" dirty="0" err="1" smtClean="0"/>
              <a:t>миксы</a:t>
            </a:r>
            <a:r>
              <a:rPr lang="ru-RU" sz="2000" dirty="0" smtClean="0"/>
              <a:t>, </a:t>
            </a:r>
            <a:r>
              <a:rPr lang="ru-RU" sz="2000" dirty="0" err="1" smtClean="0"/>
              <a:t>спайсы</a:t>
            </a:r>
            <a:r>
              <a:rPr lang="ru-RU" sz="2000" dirty="0" smtClean="0"/>
              <a:t>), максимальное наказание за которое - до 8 лет лишения свободы </a:t>
            </a:r>
            <a:r>
              <a:rPr lang="ru-RU" sz="2000" b="1" dirty="0" smtClean="0"/>
              <a:t>(ст. 234.1 УК РФ).</a:t>
            </a:r>
          </a:p>
          <a:p>
            <a:pPr marL="0" algn="just">
              <a:buNone/>
            </a:pPr>
            <a:r>
              <a:rPr lang="ru-RU" sz="2000" dirty="0" smtClean="0"/>
              <a:t>	</a:t>
            </a:r>
          </a:p>
          <a:p>
            <a:pPr marL="0" algn="just">
              <a:buNone/>
            </a:pPr>
            <a:endParaRPr lang="ru-RU" sz="2000" dirty="0"/>
          </a:p>
        </p:txBody>
      </p:sp>
      <p:pic>
        <p:nvPicPr>
          <p:cNvPr id="6" name="Picture 2" descr="C:\Users\Библиотека\Desktop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04664"/>
            <a:ext cx="1000132" cy="9526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548680"/>
            <a:ext cx="8712968" cy="5981296"/>
          </a:xfrm>
        </p:spPr>
        <p:txBody>
          <a:bodyPr/>
          <a:lstStyle/>
          <a:p>
            <a:pPr marL="0">
              <a:buNone/>
            </a:pPr>
            <a:r>
              <a:rPr lang="ru-RU" sz="2000" dirty="0" smtClean="0">
                <a:latin typeface="Cambria" pitchFamily="18" charset="0"/>
              </a:rPr>
              <a:t>	</a:t>
            </a:r>
          </a:p>
          <a:p>
            <a:pPr marL="0">
              <a:buNone/>
            </a:pPr>
            <a:r>
              <a:rPr lang="ru-RU" sz="2000" dirty="0" smtClean="0">
                <a:latin typeface="Cambria" pitchFamily="18" charset="0"/>
              </a:rPr>
              <a:t>	</a:t>
            </a:r>
            <a:endParaRPr lang="ru-RU" sz="2000" b="1" dirty="0" smtClean="0"/>
          </a:p>
          <a:p>
            <a:pPr marL="0">
              <a:buNone/>
            </a:pPr>
            <a:r>
              <a:rPr lang="ru-RU" sz="2000" dirty="0" smtClean="0">
                <a:latin typeface="Cambria" pitchFamily="18" charset="0"/>
              </a:rPr>
              <a:t>                     </a:t>
            </a:r>
          </a:p>
          <a:p>
            <a:pPr marL="0" algn="just">
              <a:buNone/>
            </a:pPr>
            <a:r>
              <a:rPr lang="ru-RU" sz="2000" dirty="0" smtClean="0"/>
              <a:t>За незаконное приобретение, хранение, перевозку, изготовление наркотических средств лица привлекаются к уголовной ответственности по </a:t>
            </a:r>
            <a:r>
              <a:rPr lang="ru-RU" sz="2000" b="1" u="sng" dirty="0" smtClean="0">
                <a:latin typeface="Cambria" pitchFamily="18" charset="0"/>
              </a:rPr>
              <a:t>статье 22</a:t>
            </a:r>
            <a:r>
              <a:rPr lang="ru-RU" sz="2000" u="sng" dirty="0" smtClean="0"/>
              <a:t>8 </a:t>
            </a:r>
            <a:r>
              <a:rPr lang="ru-RU" sz="2000" dirty="0" smtClean="0"/>
              <a:t>Уголовного кодекса Российской Федерации, предусматривающей наказание до 15 лет лишения свободы.</a:t>
            </a:r>
          </a:p>
          <a:p>
            <a:pPr marL="0">
              <a:buNone/>
            </a:pPr>
            <a:endParaRPr lang="ru-RU" sz="2000" dirty="0" smtClean="0">
              <a:latin typeface="Cambria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6" name="Picture 2" descr="C:\Users\Библиотека\Desktop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0648"/>
            <a:ext cx="2483768" cy="15121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330</TotalTime>
  <Words>104</Words>
  <Application>Microsoft Office PowerPoint</Application>
  <PresentationFormat>Экран (4:3)</PresentationFormat>
  <Paragraphs>61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Городская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Библиотека</dc:creator>
  <cp:lastModifiedBy>Пользователь Windows</cp:lastModifiedBy>
  <cp:revision>42</cp:revision>
  <dcterms:created xsi:type="dcterms:W3CDTF">2017-02-10T13:22:00Z</dcterms:created>
  <dcterms:modified xsi:type="dcterms:W3CDTF">2020-11-14T15:00:28Z</dcterms:modified>
</cp:coreProperties>
</file>