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2"/>
  </p:sldMasterIdLst>
  <p:sldIdLst>
    <p:sldId id="256" r:id="rId3"/>
    <p:sldId id="257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7" r:id="rId25"/>
    <p:sldId id="328" r:id="rId26"/>
    <p:sldId id="329" r:id="rId27"/>
    <p:sldId id="330" r:id="rId28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29"/>
    </p:embeddedFont>
    <p:embeddedFont>
      <p:font typeface="Eras Bold ITC" panose="020B0907030504020204" pitchFamily="34" charset="0"/>
      <p:regular r:id="rId3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3333"/>
    <a:srgbClr val="990000"/>
    <a:srgbClr val="969696"/>
    <a:srgbClr val="EAEAEA"/>
    <a:srgbClr val="035540"/>
    <a:srgbClr val="023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6" autoAdjust="0"/>
    <p:restoredTop sz="94660"/>
  </p:normalViewPr>
  <p:slideViewPr>
    <p:cSldViewPr>
      <p:cViewPr varScale="1">
        <p:scale>
          <a:sx n="109" d="100"/>
          <a:sy n="109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6096000" cy="838200"/>
          </a:xfrm>
        </p:spPr>
        <p:txBody>
          <a:bodyPr anchor="b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00592"/>
            <a:ext cx="6096000" cy="4572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E76E4-46C6-457A-AA05-758ACECD4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E821E-A389-4C47-ACA3-77C44BAFE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D320E-F1B6-4F6E-854D-E21FF3891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5450" y="838200"/>
            <a:ext cx="158115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48768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347AB-415A-4F5F-9E15-60B72A638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447800"/>
            <a:ext cx="5486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8500" y="2743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3886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8500" y="3886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E4E62-C704-4BA1-AA66-EEA31C449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8337B-039B-4097-8EDB-B4F742A64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913B-9CEF-41F5-9663-3E82869D6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2F6C1-4136-4268-874C-BAD869A7E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A5CF9-1925-414B-8107-661C5C881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3200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3200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5EF4-F902-45F3-9065-5515CDF46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98485-B0A8-4BB3-93FD-E8CDDA581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BF55F-316A-4534-9DB9-D3922DFCD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51370-5DF3-4BF8-BFD2-D0E8C909B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632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18D39C7-9779-4E4D-A623-F87C534F2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5" r:id="rId2"/>
    <p:sldLayoutId id="2147483836" r:id="rId3"/>
    <p:sldLayoutId id="2147483837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dndex.ru/" TargetMode="External"/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0;&#1075;&#1088;&#1072;-&#1080;&#1085;&#1090;&#1077;&#1088;&#1085;&#1077;&#1090;.&#1088;&#1092;/" TargetMode="External"/><Relationship Id="rId2" Type="http://schemas.openxmlformats.org/officeDocument/2006/relationships/hyperlink" Target="http://school-sector.relarn.ru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&#1050;&#1086;&#1084;&#1087;&#1100;&#1102;&#1090;&#1077;&#1088;&#1085;&#1099;&#1081;_&#1074;&#1080;&#1088;&#1091;&#1089;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s-education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gos.ru/catalog/study/math" TargetMode="External"/><Relationship Id="rId2" Type="http://schemas.openxmlformats.org/officeDocument/2006/relationships/hyperlink" Target="http://interneturok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80729"/>
            <a:ext cx="7668344" cy="244827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Arial" charset="0"/>
              </a:rPr>
              <a:t>БЕЗОПАСНОСТЬ</a:t>
            </a:r>
            <a:b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Arial" charset="0"/>
              </a:rPr>
            </a:b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Arial" charset="0"/>
              </a:rPr>
              <a:t>В СЕТИ</a:t>
            </a:r>
            <a:b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Arial" charset="0"/>
              </a:rPr>
            </a:b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Arial" charset="0"/>
              </a:rPr>
              <a:t>ИНТЕРНЕТ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429309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МОУ «</a:t>
            </a:r>
            <a:r>
              <a:rPr lang="ru-RU" dirty="0" err="1" smtClean="0"/>
              <a:t>Ларионовская</a:t>
            </a:r>
            <a:r>
              <a:rPr lang="ru-RU" dirty="0" smtClean="0"/>
              <a:t> школа»</a:t>
            </a:r>
          </a:p>
          <a:p>
            <a:r>
              <a:rPr lang="ru-RU" dirty="0" smtClean="0"/>
              <a:t>Классный руководитель:</a:t>
            </a:r>
          </a:p>
          <a:p>
            <a:r>
              <a:rPr lang="ru-RU" dirty="0" err="1" smtClean="0"/>
              <a:t>Широгорова</a:t>
            </a:r>
            <a:r>
              <a:rPr lang="ru-RU" dirty="0" smtClean="0"/>
              <a:t> Т.А.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79388" y="115889"/>
            <a:ext cx="4897437" cy="72082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Защита от Вирусов 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8532439" cy="2592288"/>
          </a:xfrm>
        </p:spPr>
        <p:txBody>
          <a:bodyPr/>
          <a:lstStyle/>
          <a:p>
            <a:pPr lvl="0"/>
            <a:r>
              <a:rPr lang="ru-RU" sz="2000" b="1" dirty="0" smtClean="0"/>
              <a:t>Использовать антивирусное программное обеспечение с обновленными базами вирусных сигнатур.</a:t>
            </a:r>
          </a:p>
          <a:p>
            <a:pPr lvl="0"/>
            <a:r>
              <a:rPr lang="ru-RU" sz="2000" b="1" dirty="0" smtClean="0"/>
              <a:t>Не открывать вложенные файлы или ссылки, полученные по электронной почте, через социальную сеть или другие средства коммуникаций в интернете, не удостоверившись, что файл или ссылка не содержит вирус.</a:t>
            </a:r>
          </a:p>
          <a:p>
            <a:pPr lvl="0"/>
            <a:r>
              <a:rPr lang="ru-RU" sz="2000" b="1" dirty="0" smtClean="0"/>
              <a:t>Внимательно проверять доменное имя сайта (например, </a:t>
            </a:r>
            <a:r>
              <a:rPr lang="en-US" sz="2000" b="1" u="sng" dirty="0" smtClean="0">
                <a:hlinkClick r:id="rId2"/>
              </a:rPr>
              <a:t>www</a:t>
            </a:r>
            <a:r>
              <a:rPr lang="ru-RU" sz="2000" b="1" u="sng" dirty="0" smtClean="0">
                <a:hlinkClick r:id="rId2"/>
              </a:rPr>
              <a:t>.</a:t>
            </a:r>
            <a:r>
              <a:rPr lang="en-US" sz="2000" b="1" u="sng" dirty="0" err="1" smtClean="0">
                <a:hlinkClick r:id="rId2"/>
              </a:rPr>
              <a:t>yandex</a:t>
            </a:r>
            <a:r>
              <a:rPr lang="ru-RU" sz="2000" b="1" u="sng" dirty="0" smtClean="0">
                <a:hlinkClick r:id="rId2"/>
              </a:rPr>
              <a:t>.</a:t>
            </a:r>
            <a:r>
              <a:rPr lang="en-US" sz="2000" b="1" u="sng" dirty="0" err="1" smtClean="0">
                <a:hlinkClick r:id="rId2"/>
              </a:rPr>
              <a:t>ru</a:t>
            </a:r>
            <a:r>
              <a:rPr lang="ru-RU" sz="2000" b="1" dirty="0" smtClean="0"/>
              <a:t>), так как злоумышленники часто используют похожие имена сайтов, чтобы ввести жертву в заблуждение (например, </a:t>
            </a:r>
            <a:r>
              <a:rPr lang="en-US" sz="2000" b="1" u="sng" dirty="0" smtClean="0">
                <a:hlinkClick r:id="rId3"/>
              </a:rPr>
              <a:t>www</a:t>
            </a:r>
            <a:r>
              <a:rPr lang="ru-RU" sz="2000" b="1" u="sng" dirty="0" smtClean="0">
                <a:hlinkClick r:id="rId3"/>
              </a:rPr>
              <a:t>.</a:t>
            </a:r>
            <a:r>
              <a:rPr lang="en-US" sz="2000" b="1" u="sng" dirty="0" err="1" smtClean="0">
                <a:hlinkClick r:id="rId3"/>
              </a:rPr>
              <a:t>yadndex</a:t>
            </a:r>
            <a:r>
              <a:rPr lang="ru-RU" sz="2000" b="1" u="sng" dirty="0" smtClean="0">
                <a:hlinkClick r:id="rId3"/>
              </a:rPr>
              <a:t>.</a:t>
            </a:r>
            <a:r>
              <a:rPr lang="en-US" sz="2000" b="1" u="sng" dirty="0" err="1" smtClean="0">
                <a:hlinkClick r:id="rId3"/>
              </a:rPr>
              <a:t>ru</a:t>
            </a:r>
            <a:r>
              <a:rPr lang="ru-RU" sz="2000" b="1" dirty="0" smtClean="0"/>
              <a:t>).</a:t>
            </a:r>
          </a:p>
          <a:p>
            <a:pPr lvl="0"/>
            <a:r>
              <a:rPr lang="ru-RU" sz="2000" b="1" dirty="0" smtClean="0"/>
              <a:t>Обращать внимание на предупреждения браузера или поисковой машины о том, что сайт может угрожать безопасности компьютера.</a:t>
            </a:r>
          </a:p>
          <a:p>
            <a:pPr lvl="0"/>
            <a:r>
              <a:rPr lang="ru-RU" sz="2000" b="1" dirty="0" smtClean="0"/>
              <a:t>Не подключать к своему компьютеру непроверенные съемные носители. </a:t>
            </a:r>
          </a:p>
          <a:p>
            <a:pPr lvl="0"/>
            <a:r>
              <a:rPr lang="ru-RU" sz="2000" b="1" dirty="0" smtClean="0"/>
              <a:t>Не поддаваться на провокации злоумышленников, например, с требованием перевести деньги или отправить </a:t>
            </a:r>
            <a:r>
              <a:rPr lang="en-US" sz="2000" b="1" dirty="0" smtClean="0"/>
              <a:t>SMS</a:t>
            </a:r>
            <a:r>
              <a:rPr lang="ru-RU" sz="2000" b="1" dirty="0" smtClean="0"/>
              <a:t>, чтобы снять блокировку компьютера.</a:t>
            </a:r>
          </a:p>
          <a:p>
            <a:pPr eaLnBrk="1" hangingPunct="1">
              <a:buFont typeface="Wingdings" pitchFamily="2" charset="2"/>
              <a:buChar char="N"/>
            </a:pPr>
            <a:endParaRPr lang="ru-RU" sz="1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764704"/>
            <a:ext cx="61206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ПОЛУЧЕНИЕ ДОСТУПА К АККАУНТАМ В СОЦИАЛЬНЫХ СЕТЯХ И ДРУГИХ СЕРВИСАХ</a:t>
            </a:r>
            <a:endParaRPr lang="ru-RU" sz="28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Злоумышленники часто стремятся получить доступ к </a:t>
            </a:r>
            <a:r>
              <a:rPr lang="ru-RU" sz="2000" b="1" dirty="0" err="1" smtClean="0"/>
              <a:t>аккаунтам</a:t>
            </a:r>
            <a:r>
              <a:rPr lang="ru-RU" sz="2000" b="1" dirty="0" smtClean="0"/>
              <a:t> жертвы, например, в социальных сетях, почтовых и других сервисах.</a:t>
            </a:r>
            <a:endParaRPr lang="ru-RU" sz="2000" b="1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sz="half" idx="1"/>
          </p:nvPr>
        </p:nvSpPr>
        <p:spPr>
          <a:xfrm>
            <a:off x="0" y="1428750"/>
            <a:ext cx="7308304" cy="3263900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 lvl="0"/>
            <a:r>
              <a:rPr lang="ru-RU" sz="2000" b="1" dirty="0" smtClean="0"/>
              <a:t>Использовать сложные пароли (сложные пароли состоят как минимум из 10 символов, включают буквы верхнего и нижнего регистра, цифры и специальные символы, не содержат имя пользователя и известные факты о нем).</a:t>
            </a:r>
          </a:p>
          <a:p>
            <a:pPr lvl="0"/>
            <a:r>
              <a:rPr lang="ru-RU" sz="2000" b="1" dirty="0" smtClean="0"/>
              <a:t>Никому не сообщать свой пароль.</a:t>
            </a:r>
          </a:p>
          <a:p>
            <a:pPr lvl="0"/>
            <a:r>
              <a:rPr lang="ru-RU" sz="2000" b="1" dirty="0" smtClean="0"/>
              <a:t>Для восстановления пароля использовать привязанный к </a:t>
            </a:r>
            <a:r>
              <a:rPr lang="ru-RU" sz="2000" b="1" dirty="0" err="1" smtClean="0"/>
              <a:t>аккаунту</a:t>
            </a:r>
            <a:r>
              <a:rPr lang="ru-RU" sz="2000" b="1" dirty="0" smtClean="0"/>
              <a:t> мобильный номер, а не секретный вопрос или почтовый ящик.</a:t>
            </a:r>
          </a:p>
          <a:p>
            <a:pPr lvl="0"/>
            <a:r>
              <a:rPr lang="ru-RU" sz="2000" b="1" dirty="0" smtClean="0"/>
              <a:t>Не передавать учетные данные  — логины и пароли — по незащищенным каналам связи (незащищенными, как правило, являются открытые и общедоступные </a:t>
            </a:r>
            <a:r>
              <a:rPr lang="en-US" sz="2000" b="1" dirty="0" err="1" smtClean="0"/>
              <a:t>wi</a:t>
            </a:r>
            <a:r>
              <a:rPr lang="ru-RU" sz="2000" b="1" dirty="0" smtClean="0"/>
              <a:t>-</a:t>
            </a:r>
            <a:r>
              <a:rPr lang="en-US" sz="2000" b="1" dirty="0" err="1" smtClean="0"/>
              <a:t>fi</a:t>
            </a:r>
            <a:r>
              <a:rPr lang="ru-RU" sz="2000" b="1" dirty="0" smtClean="0"/>
              <a:t> сети).</a:t>
            </a:r>
          </a:p>
          <a:p>
            <a:pPr lvl="0"/>
            <a:r>
              <a:rPr lang="ru-RU" sz="2000" b="1" dirty="0" smtClean="0"/>
              <a:t>Внимательно проверять доменные имена сайтов, на которых вводятся учетные данные.</a:t>
            </a:r>
          </a:p>
          <a:p>
            <a:pPr>
              <a:buNone/>
            </a:pP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 smtClean="0"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3265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Arial" charset="0"/>
              </a:rPr>
              <a:t>Защита от взлома </a:t>
            </a:r>
            <a:r>
              <a:rPr lang="ru-RU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Arial" charset="0"/>
              </a:rPr>
              <a:t>аккаунта</a:t>
            </a:r>
            <a:endParaRPr lang="ru-RU" sz="4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sym typeface="Arial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825" y="332656"/>
            <a:ext cx="6577013" cy="6336704"/>
          </a:xfrm>
        </p:spPr>
        <p:txBody>
          <a:bodyPr>
            <a:noAutofit/>
          </a:bodyPr>
          <a:lstStyle/>
          <a:p>
            <a: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Фальшивые выигрыши в лотереи</a:t>
            </a:r>
            <a:b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800" b="1" kern="1200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800" dirty="0" smtClean="0"/>
              <a:t>Пользователь может получить сообщение (по телефону, почте или </a:t>
            </a:r>
            <a:r>
              <a:rPr lang="en-US" sz="2800" dirty="0" smtClean="0"/>
              <a:t>SMS</a:t>
            </a:r>
            <a:r>
              <a:rPr lang="ru-RU" sz="2800" dirty="0" smtClean="0"/>
              <a:t>), что выиграл некий приз, а для его получения необходимо «уплатить налог», «оплатить доставку» или просто пополнить какой-то счет в </a:t>
            </a:r>
            <a:r>
              <a:rPr lang="ru-RU" sz="2800" dirty="0" err="1" smtClean="0"/>
              <a:t>Яндекс.Деньгах</a:t>
            </a:r>
            <a:r>
              <a:rPr lang="ru-RU" sz="2800" dirty="0" smtClean="0"/>
              <a:t>. При этом, конечно же, никакого обещанного приза пользователь не получит.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476671"/>
            <a:ext cx="5076056" cy="80920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Бесплатное скачивание файлов с подпиской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4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Arial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376363"/>
            <a:ext cx="6610002" cy="1044575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Часто, чтобы скачать бесплатный файл или</a:t>
            </a:r>
          </a:p>
          <a:p>
            <a:pPr>
              <a:buNone/>
            </a:pPr>
            <a:r>
              <a:rPr lang="ru-RU" sz="2400" b="1" dirty="0" smtClean="0"/>
              <a:t>посмотреть видео в хорошем качестве без</a:t>
            </a:r>
          </a:p>
          <a:p>
            <a:pPr>
              <a:buNone/>
            </a:pPr>
            <a:r>
              <a:rPr lang="ru-RU" sz="2400" b="1" dirty="0" smtClean="0"/>
              <a:t>рекламы, сайты предлагают ввести</a:t>
            </a:r>
          </a:p>
          <a:p>
            <a:pPr>
              <a:buNone/>
            </a:pPr>
            <a:r>
              <a:rPr lang="ru-RU" sz="2400" b="1" dirty="0" smtClean="0"/>
              <a:t>мобильный номер. Если сделать это,</a:t>
            </a:r>
          </a:p>
          <a:p>
            <a:pPr>
              <a:buNone/>
            </a:pPr>
            <a:r>
              <a:rPr lang="ru-RU" sz="2400" b="1" dirty="0" smtClean="0"/>
              <a:t>включится подписка и с указанного номера</a:t>
            </a:r>
          </a:p>
          <a:p>
            <a:pPr>
              <a:buNone/>
            </a:pPr>
            <a:r>
              <a:rPr lang="ru-RU" sz="2400" b="1" dirty="0" smtClean="0"/>
              <a:t>могут начать списываться деньги.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r>
              <a:rPr lang="en-US" sz="2400" b="1" u="sng" dirty="0" err="1" smtClean="0"/>
              <a:t>Рекомендации</a:t>
            </a:r>
            <a:r>
              <a:rPr lang="en-US" sz="2400" b="1" u="sng" dirty="0" smtClean="0"/>
              <a:t>:</a:t>
            </a:r>
            <a:endParaRPr lang="ru-RU" sz="2400" b="1" u="sng" dirty="0" smtClean="0"/>
          </a:p>
          <a:p>
            <a:pPr lvl="0"/>
            <a:r>
              <a:rPr lang="ru-RU" sz="2400" b="1" dirty="0" smtClean="0"/>
              <a:t>Не указывать свой мобильный номер на незнакомых сайтах.</a:t>
            </a:r>
          </a:p>
          <a:p>
            <a:pPr lvl="0"/>
            <a:r>
              <a:rPr lang="ru-RU" sz="2400" b="1" dirty="0" smtClean="0"/>
              <a:t>Если подписка уже оформлена, позвонить в службу поддержки оператора и попросить отключить её.</a:t>
            </a:r>
          </a:p>
          <a:p>
            <a:pPr eaLnBrk="1" hangingPunct="1">
              <a:buNone/>
            </a:pPr>
            <a:endParaRPr lang="ru-RU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79388" y="404664"/>
            <a:ext cx="6192812" cy="62562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002060"/>
                </a:solidFill>
              </a:rPr>
              <a:t>Ресурсы  образовательного назначения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Arial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sz="half" idx="1"/>
          </p:nvPr>
        </p:nvSpPr>
        <p:spPr>
          <a:xfrm>
            <a:off x="0" y="1124745"/>
            <a:ext cx="7884368" cy="4590256"/>
          </a:xfrm>
        </p:spPr>
        <p:txBody>
          <a:bodyPr/>
          <a:lstStyle/>
          <a:p>
            <a:pPr lvl="0"/>
            <a:r>
              <a:rPr lang="ru-RU" sz="2000" b="1" dirty="0" err="1" smtClean="0"/>
              <a:t>Видеоуроки</a:t>
            </a:r>
            <a:r>
              <a:rPr lang="ru-RU" sz="2000" b="1" dirty="0" smtClean="0"/>
              <a:t> «</a:t>
            </a:r>
            <a:r>
              <a:rPr lang="ru-RU" sz="2000" b="1" dirty="0" err="1" smtClean="0"/>
              <a:t>ИнтернетУрок</a:t>
            </a:r>
            <a:r>
              <a:rPr lang="ru-RU" sz="2000" b="1" dirty="0" smtClean="0"/>
              <a:t>» – http://interneturok.ru</a:t>
            </a:r>
          </a:p>
          <a:p>
            <a:pPr lvl="0"/>
            <a:r>
              <a:rPr lang="ru-RU" sz="2000" b="1" dirty="0" smtClean="0"/>
              <a:t>ВСЕВЕД: все об образовании – http://www.ed.vseved.ru/</a:t>
            </a:r>
          </a:p>
          <a:p>
            <a:pPr lvl="0"/>
            <a:r>
              <a:rPr lang="ru-RU" sz="2000" b="1" dirty="0" smtClean="0"/>
              <a:t>Коллекция «История образования» Российского общеобразовательного портала – http://museum.edu.ru</a:t>
            </a:r>
          </a:p>
          <a:p>
            <a:pPr lvl="0"/>
            <a:r>
              <a:rPr lang="ru-RU" sz="2000" b="1" dirty="0" smtClean="0"/>
              <a:t>Методические материалы и программное обеспечение для школьников и учителей: сайт К.Ю. Полякова – http://kpolyakov.narod.ru</a:t>
            </a:r>
          </a:p>
          <a:p>
            <a:pPr lvl="0"/>
            <a:r>
              <a:rPr lang="ru-RU" sz="2000" b="1" dirty="0" smtClean="0"/>
              <a:t>Образовательные проекты компании «Кирилл и </a:t>
            </a:r>
            <a:r>
              <a:rPr lang="ru-RU" sz="2000" b="1" dirty="0" err="1" smtClean="0"/>
              <a:t>Мефодий</a:t>
            </a:r>
            <a:r>
              <a:rPr lang="ru-RU" sz="2000" b="1" dirty="0" smtClean="0"/>
              <a:t>» – http://edu.km.ru</a:t>
            </a:r>
          </a:p>
          <a:p>
            <a:pPr lvl="0"/>
            <a:r>
              <a:rPr lang="ru-RU" sz="2000" b="1" dirty="0" smtClean="0"/>
              <a:t>Обучающие сетевые олимпиады – http://oso.rcsz.ru</a:t>
            </a:r>
          </a:p>
          <a:p>
            <a:pPr lvl="0"/>
            <a:r>
              <a:rPr lang="ru-RU" sz="2000" b="1" dirty="0" smtClean="0"/>
              <a:t>Сайт «Профориентация: кем стать?» – </a:t>
            </a:r>
            <a:r>
              <a:rPr lang="ru-RU" sz="2000" b="1" dirty="0" err="1" smtClean="0"/>
              <a:t>www.proforientator.ru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Школьный сектор Ассоциации RELARN – </a:t>
            </a:r>
            <a:r>
              <a:rPr lang="ru-RU" sz="2000" b="1" u="sng" dirty="0" smtClean="0">
                <a:hlinkClick r:id="rId2"/>
              </a:rPr>
              <a:t>http://school-sector.relarn.ru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Игра «Изучи </a:t>
            </a:r>
            <a:r>
              <a:rPr lang="ru-RU" sz="2000" b="1" dirty="0" err="1" smtClean="0"/>
              <a:t>интернет-управляй</a:t>
            </a:r>
            <a:r>
              <a:rPr lang="ru-RU" sz="2000" b="1" dirty="0" smtClean="0"/>
              <a:t> им» </a:t>
            </a:r>
            <a:r>
              <a:rPr lang="ru-RU" sz="2000" b="1" dirty="0" smtClean="0">
                <a:hlinkClick r:id="rId3"/>
              </a:rPr>
              <a:t>http://игра-интернет.рф/</a:t>
            </a:r>
            <a:r>
              <a:rPr lang="ru-RU" sz="2000" b="1" dirty="0" smtClean="0"/>
              <a:t> -  позволяет изучить устройство Интернета через игровую форму.</a:t>
            </a:r>
          </a:p>
          <a:p>
            <a:pPr eaLnBrk="1" hangingPunct="1">
              <a:buNone/>
            </a:pPr>
            <a:endParaRPr lang="ru-RU" sz="2400" dirty="0" smtClean="0">
              <a:cs typeface="Times New Roman" pitchFamily="18" charset="0"/>
            </a:endParaRPr>
          </a:p>
        </p:txBody>
      </p:sp>
      <p:pic>
        <p:nvPicPr>
          <p:cNvPr id="6" name="Содержимое 5" descr="1.4.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6286512" y="142852"/>
            <a:ext cx="2357454" cy="2368680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0"/>
            <a:ext cx="8358188" cy="2857500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борьба с сетевыми угрозами</a:t>
            </a:r>
            <a:endParaRPr lang="ru-RU" sz="5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Рисунок 4" descr="42240c70de234efd199d05eaa7c5f19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625322"/>
            <a:ext cx="5429288" cy="40719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4714875" cy="1500188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Установите комплексную систему защиты!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142875" y="1857375"/>
            <a:ext cx="5929313" cy="4714875"/>
          </a:xfrm>
        </p:spPr>
        <p:txBody>
          <a:bodyPr/>
          <a:lstStyle/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Установка обычного антивируса – вчерашний день. Сегодня актуальны так называемые «комплексные системы защиты», включающие в себя антивирус, файрволл, антиспам – фильтр и еще пару – тройку модулей для полной защиты вашего компьютера.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Новые вирусы появляются ежедневно, поэтому не забывайте регулярно обновлять базы сигнатур, лучше всего настроить программу на автоматическое обновление.</a:t>
            </a:r>
          </a:p>
          <a:p>
            <a:endParaRPr lang="ru-RU" smtClean="0"/>
          </a:p>
        </p:txBody>
      </p:sp>
      <p:pic>
        <p:nvPicPr>
          <p:cNvPr id="34820" name="Picture 2" descr="C:\Users\The CraZy\Desktop\Закрытие недели профессии\antivirusnye_programm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0"/>
            <a:ext cx="2674938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4786313" cy="1857375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Будьте осторожны</a:t>
            </a:r>
            <a:b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</a:b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с электронной почтой!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142875" y="2214563"/>
            <a:ext cx="6715125" cy="3881437"/>
          </a:xfrm>
        </p:spPr>
        <p:txBody>
          <a:bodyPr/>
          <a:lstStyle/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Не стоит передавать какую-либо важную информацию через электронную почту.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Установите запрет открытия вложений электронной почты, поскольку многие вирусы содержатся во вложениях и начинают распространяться сразу после открытия вложения.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Программы Microsoft Outlookи Windows Mail помогают блокировать потенциально опасные вложения.</a:t>
            </a:r>
          </a:p>
          <a:p>
            <a:endParaRPr lang="ru-RU" sz="1800" smtClean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4929188" cy="2071688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Пользуйтесь браузерами </a:t>
            </a:r>
            <a:r>
              <a:rPr lang="ru-RU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Mozilla</a:t>
            </a: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 </a:t>
            </a:r>
            <a:r>
              <a:rPr lang="ru-RU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Firefox</a:t>
            </a: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, </a:t>
            </a:r>
            <a:r>
              <a:rPr lang="ru-RU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Google</a:t>
            </a: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 </a:t>
            </a:r>
            <a:r>
              <a:rPr lang="ru-RU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Chrome</a:t>
            </a: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 и </a:t>
            </a:r>
            <a:r>
              <a:rPr lang="ru-RU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Apple</a:t>
            </a: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 </a:t>
            </a:r>
            <a:r>
              <a:rPr lang="ru-RU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Safari</a:t>
            </a: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!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0" y="2357438"/>
            <a:ext cx="6858000" cy="4310062"/>
          </a:xfrm>
        </p:spPr>
        <p:txBody>
          <a:bodyPr/>
          <a:lstStyle/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Большинство червей и вредоносных скриптов ориентированы под Internet Explorer и Opera.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I</a:t>
            </a:r>
            <a:r>
              <a:rPr lang="en-US" smtClean="0">
                <a:cs typeface="Times New Roman" pitchFamily="18" charset="0"/>
              </a:rPr>
              <a:t>E</a:t>
            </a:r>
            <a:r>
              <a:rPr lang="ru-RU" smtClean="0">
                <a:cs typeface="Times New Roman" pitchFamily="18" charset="0"/>
              </a:rPr>
              <a:t> до сих пор удерживает первую строчку в рейтинге популярности, но лишь потому, что он встроен в Windows.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Opera очень популярна в России из-за ее призрачного удобства и реально большого числа настроек.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Уровень безопасности сильно хромает как у одного, так и у второго браузера, поэтому лучше им и не пользоваться вовсе.</a:t>
            </a:r>
          </a:p>
          <a:p>
            <a:pPr>
              <a:buFont typeface="Wingdings" pitchFamily="2" charset="2"/>
              <a:buChar char=""/>
            </a:pPr>
            <a:endParaRPr lang="ru-RU" smtClean="0"/>
          </a:p>
          <a:p>
            <a:endParaRPr lang="ru-RU" sz="1800" smtClean="0"/>
          </a:p>
        </p:txBody>
      </p:sp>
      <p:pic>
        <p:nvPicPr>
          <p:cNvPr id="5" name="Рисунок 4" descr="1356613471_9362379dd74d140eef6bba719dde4d8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00826" y="0"/>
            <a:ext cx="2524128" cy="25796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428625"/>
            <a:ext cx="4703762" cy="936625"/>
          </a:xfrm>
        </p:spPr>
        <p:txBody>
          <a:bodyPr/>
          <a:lstStyle/>
          <a:p>
            <a:pPr algn="ctr" eaLnBrk="1" hangingPunct="1">
              <a:buSzPct val="100000"/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Интернет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242888" y="1773238"/>
            <a:ext cx="55435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это объединенные между собой компьютерные сети, глобальная мировая система передачи информации с помощью информационно-вычислительных ресурсов.</a:t>
            </a:r>
          </a:p>
        </p:txBody>
      </p:sp>
      <p:pic>
        <p:nvPicPr>
          <p:cNvPr id="5" name="Рисунок 4" descr="286359.pn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786446" y="142852"/>
            <a:ext cx="3190875" cy="2019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4714875" cy="1500188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Обновляйте операционную систему </a:t>
            </a:r>
            <a:r>
              <a:rPr lang="ru-RU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Windows</a:t>
            </a: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!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142875" y="2357438"/>
            <a:ext cx="6072188" cy="3738562"/>
          </a:xfrm>
        </p:spPr>
        <p:txBody>
          <a:bodyPr/>
          <a:lstStyle/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Постоянно обновляйте операционную систему Windows.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Корпорация Microsoft периодически выпускает специальные обновления безопасности, которые могут помочь защитить компьютер.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Эти обновления могут предотвратить вирусные и другие атаки на компьютер, закрывая потенциально опасные точки входа.</a:t>
            </a:r>
          </a:p>
          <a:p>
            <a:endParaRPr lang="ru-RU" sz="1800" smtClean="0"/>
          </a:p>
        </p:txBody>
      </p:sp>
      <p:pic>
        <p:nvPicPr>
          <p:cNvPr id="5" name="Рисунок 4" descr="1351676398_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72198" y="142852"/>
            <a:ext cx="2857520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4357688" cy="1071563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Не отправляйте</a:t>
            </a:r>
            <a:b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</a:b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SMS-сообщения!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6858000" cy="5572125"/>
          </a:xfrm>
        </p:spPr>
        <p:txBody>
          <a:bodyPr/>
          <a:lstStyle/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Сейчас очень популярны сайты, предлагающие доступ к чужим SMS и распечаткам звонков,  также очень часто при скачивании файлов вам предлагают ввести свой номер, или внезапно появляется блокирующее окно, которое якобы можно убрать с помощью отправки </a:t>
            </a:r>
            <a:r>
              <a:rPr lang="en-US" smtClean="0">
                <a:cs typeface="Times New Roman" pitchFamily="18" charset="0"/>
              </a:rPr>
              <a:t>SMS</a:t>
            </a:r>
            <a:r>
              <a:rPr lang="ru-RU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При отправке </a:t>
            </a:r>
            <a:r>
              <a:rPr lang="en-US" smtClean="0">
                <a:cs typeface="Times New Roman" pitchFamily="18" charset="0"/>
              </a:rPr>
              <a:t>SMS</a:t>
            </a:r>
            <a:r>
              <a:rPr lang="ru-RU" smtClean="0">
                <a:cs typeface="Times New Roman" pitchFamily="18" charset="0"/>
              </a:rPr>
              <a:t>, в лучшем случае, можно лишиться 300-600 рублей на счету телефона – если нужно будет отправить сообщение на короткий номер для оплаты, в худшем – на компьютере появится ужасный вирус.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Поэтому никогда не отправляйте SMS-сообщения и не вводите свой номер телефона на сомнительных сайтах при регистрации.</a:t>
            </a:r>
          </a:p>
          <a:p>
            <a:pPr>
              <a:buFont typeface="Wingdings" pitchFamily="2" charset="2"/>
              <a:buChar char=""/>
            </a:pPr>
            <a:endParaRPr lang="ru-RU" smtClean="0"/>
          </a:p>
          <a:p>
            <a:endParaRPr lang="ru-RU" sz="1800" smtClean="0"/>
          </a:p>
        </p:txBody>
      </p:sp>
      <p:pic>
        <p:nvPicPr>
          <p:cNvPr id="4" name="Рисунок 3" descr="virus-sms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24044" y="1"/>
            <a:ext cx="3019955" cy="14287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4929188" cy="2143125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Пользуйтесь лицензионным программным обеспечением!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0" y="2428875"/>
            <a:ext cx="6715125" cy="3810000"/>
          </a:xfrm>
        </p:spPr>
        <p:txBody>
          <a:bodyPr/>
          <a:lstStyle/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Если вы скачиваете пиратские версии программ или свеженький взломщик программы, запускаете его и сознательно игнорируете предупреждение антивируса, будьте готовы к тому, что можете поселить вирус на свой компьютер.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Причем, чем программа популярнее, тем выше такая вероятность.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Лицензионные программы избавят Вас от подобной угрозы!</a:t>
            </a:r>
          </a:p>
          <a:p>
            <a:pPr>
              <a:buFont typeface="Wingdings" pitchFamily="2" charset="2"/>
              <a:buChar char=""/>
            </a:pPr>
            <a:endParaRPr lang="ru-RU" smtClean="0"/>
          </a:p>
          <a:p>
            <a:endParaRPr lang="ru-RU" sz="1800" smtClean="0"/>
          </a:p>
        </p:txBody>
      </p:sp>
      <p:pic>
        <p:nvPicPr>
          <p:cNvPr id="5" name="Рисунок 4" descr="1730283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143636" y="0"/>
            <a:ext cx="2857520" cy="317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4714875" cy="1214438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Используйте сложные пароли!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142875" y="1500188"/>
            <a:ext cx="6715125" cy="5357812"/>
          </a:xfrm>
        </p:spPr>
        <p:txBody>
          <a:bodyPr/>
          <a:lstStyle/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Как утверждает статистика, 80% всех паролей — это простые слова: имена, марки телефона или машины, имя кошки или собаки, а также пароли вроде 123. Такие пароли сильно облегчают работу взломщикам.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В идеале пароли должны состоять минимум из семи, а лучше двенадцати символов. Время на подбор пароля из пяти символов — 2-4 часа, но чтобы взломать семисимвольный пароль, потребуется 2-4 года.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Лучше использовать пароли, комбинирующие буквы разных регистров, цифры и разные значки.</a:t>
            </a:r>
          </a:p>
          <a:p>
            <a:pPr>
              <a:buFont typeface="Wingdings" pitchFamily="2" charset="2"/>
              <a:buChar char=""/>
            </a:pPr>
            <a:endParaRPr lang="ru-RU" smtClean="0"/>
          </a:p>
          <a:p>
            <a:pPr>
              <a:buFont typeface="Wingdings" pitchFamily="2" charset="2"/>
              <a:buChar char=""/>
            </a:pPr>
            <a:endParaRPr lang="ru-RU" smtClean="0"/>
          </a:p>
          <a:p>
            <a:endParaRPr lang="ru-RU" sz="1800" smtClean="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4714875" cy="1500188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Делайте резервные копии!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142875" y="1785938"/>
            <a:ext cx="5857875" cy="4310062"/>
          </a:xfrm>
        </p:spPr>
        <p:txBody>
          <a:bodyPr/>
          <a:lstStyle/>
          <a:p>
            <a:pPr>
              <a:buFont typeface="Wingdings" pitchFamily="2" charset="2"/>
              <a:buChar char=""/>
            </a:pPr>
            <a:r>
              <a:rPr lang="ru-RU" dirty="0" smtClean="0">
                <a:cs typeface="Times New Roman" pitchFamily="18" charset="0"/>
              </a:rPr>
              <a:t>При малейшей угрозе ценная информация с вашего компьютера может быть удалена, а что ещё хуже – похищена.</a:t>
            </a:r>
          </a:p>
          <a:p>
            <a:pPr>
              <a:buFont typeface="Wingdings" pitchFamily="2" charset="2"/>
              <a:buChar char=""/>
            </a:pPr>
            <a:r>
              <a:rPr lang="ru-RU" dirty="0" smtClean="0">
                <a:cs typeface="Times New Roman" pitchFamily="18" charset="0"/>
              </a:rPr>
              <a:t>Возьмите за правило обязательное создание резервных копий важных данных на внешнем устройстве –</a:t>
            </a:r>
            <a:r>
              <a:rPr lang="ru-RU" dirty="0" err="1" smtClean="0">
                <a:cs typeface="Times New Roman" pitchFamily="18" charset="0"/>
              </a:rPr>
              <a:t>флеш-карте</a:t>
            </a:r>
            <a:r>
              <a:rPr lang="ru-RU" dirty="0" smtClean="0">
                <a:cs typeface="Times New Roman" pitchFamily="18" charset="0"/>
              </a:rPr>
              <a:t>, оптическом диске, переносном жестком диске.</a:t>
            </a:r>
          </a:p>
          <a:p>
            <a:pPr>
              <a:buFont typeface="Wingdings" pitchFamily="2" charset="2"/>
              <a:buChar char=""/>
            </a:pPr>
            <a:endParaRPr lang="ru-RU" dirty="0" smtClean="0"/>
          </a:p>
          <a:p>
            <a:pPr>
              <a:buFont typeface="Wingdings" pitchFamily="2" charset="2"/>
              <a:buChar char=""/>
            </a:pPr>
            <a:endParaRPr lang="ru-RU" dirty="0" smtClean="0"/>
          </a:p>
          <a:p>
            <a:pPr>
              <a:buFont typeface="Wingdings" pitchFamily="2" charset="2"/>
              <a:buChar char=""/>
            </a:pPr>
            <a:endParaRPr lang="ru-RU" dirty="0" smtClean="0"/>
          </a:p>
          <a:p>
            <a:endParaRPr lang="ru-RU" sz="1800" dirty="0" smtClean="0"/>
          </a:p>
        </p:txBody>
      </p:sp>
      <p:pic>
        <p:nvPicPr>
          <p:cNvPr id="4" name="Рисунок 3" descr="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05496" y="142852"/>
            <a:ext cx="3143271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4786313" cy="2143125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Функция «Родительский контроль»</a:t>
            </a:r>
            <a:b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</a:b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обезопасит вас!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142875" y="2500313"/>
            <a:ext cx="6715125" cy="3595687"/>
          </a:xfrm>
        </p:spPr>
        <p:txBody>
          <a:bodyPr/>
          <a:lstStyle/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Для детской психики Интернет – это постоянная угроза получения психологической травмы и риск оказаться жертвой преступников.</a:t>
            </a:r>
          </a:p>
          <a:p>
            <a:pPr>
              <a:buFont typeface="Wingdings" pitchFamily="2" charset="2"/>
              <a:buChar char=""/>
            </a:pPr>
            <a:r>
              <a:rPr lang="ru-RU" smtClean="0">
                <a:cs typeface="Times New Roman" pitchFamily="18" charset="0"/>
              </a:rPr>
              <a:t>Не стремитесь утаивать от родителей круг тем, которые вы обсуждает в сети, и новых Интернет-знакомых, это поможет вам реально оценивать информацию, которую вы видите в сети и не стать жертвой обмана.</a:t>
            </a:r>
          </a:p>
          <a:p>
            <a:pPr>
              <a:buFont typeface="Wingdings" pitchFamily="2" charset="2"/>
              <a:buChar char=""/>
            </a:pPr>
            <a:endParaRPr lang="ru-RU" smtClean="0"/>
          </a:p>
          <a:p>
            <a:pPr>
              <a:buFont typeface="Wingdings" pitchFamily="2" charset="2"/>
              <a:buChar char=""/>
            </a:pPr>
            <a:endParaRPr lang="ru-RU" smtClean="0"/>
          </a:p>
          <a:p>
            <a:pPr>
              <a:buFont typeface="Wingdings" pitchFamily="2" charset="2"/>
              <a:buChar char=""/>
            </a:pPr>
            <a:endParaRPr lang="ru-RU" smtClean="0"/>
          </a:p>
          <a:p>
            <a:pPr>
              <a:buFont typeface="Wingdings" pitchFamily="2" charset="2"/>
              <a:buChar char=""/>
            </a:pPr>
            <a:endParaRPr lang="ru-RU" smtClean="0"/>
          </a:p>
          <a:p>
            <a:endParaRPr lang="ru-RU" sz="1800" smtClean="0"/>
          </a:p>
        </p:txBody>
      </p:sp>
      <p:pic>
        <p:nvPicPr>
          <p:cNvPr id="7" name="Рисунок 6" descr="kontrol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86013" y="0"/>
            <a:ext cx="2957987" cy="2976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5" y="0"/>
            <a:ext cx="6215063" cy="1785938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Спасибо за внимание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Picture 2" descr="C:\Users\The CraZy\Desktop\Фотофильмы\542495.jpg"/>
          <p:cNvPicPr>
            <a:picLocks noChangeAspect="1" noChangeArrowheads="1"/>
          </p:cNvPicPr>
          <p:nvPr/>
        </p:nvPicPr>
        <p:blipFill rotWithShape="1">
          <a:blip r:embed="rId2" cstate="email">
            <a:extLst/>
          </a:blip>
          <a:srcRect/>
          <a:stretch/>
        </p:blipFill>
        <p:spPr bwMode="auto">
          <a:xfrm>
            <a:off x="6357950" y="142852"/>
            <a:ext cx="2613828" cy="20173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2875" y="2071688"/>
            <a:ext cx="7143750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defRPr/>
            </a:pP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Использованы материалы: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defRPr/>
            </a:pP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Мельников В.П. Информационная безопасность и защита информации: </a:t>
            </a:r>
            <a:r>
              <a:rPr lang="ru-RU" sz="24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учеб.пособие</a:t>
            </a: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 для студентов высших учебных заведений; 3-е изд., стер.-М.: Издательский центр «Академия», 2008. – 336 с.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defRPr/>
            </a:pPr>
            <a:r>
              <a:rPr lang="ru-RU" sz="24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Википедия</a:t>
            </a: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 – свободная энциклопедия 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  <a:hlinkClick r:id="rId3"/>
              </a:rPr>
              <a:t>http://ru.wikipedia.org/wiki/</a:t>
            </a:r>
            <a:r>
              <a:rPr lang="ru-RU" sz="24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  <a:hlinkClick r:id="rId3"/>
              </a:rPr>
              <a:t>Компьютерный_вирус</a:t>
            </a:r>
            <a:endParaRPr lang="ru-RU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rabicPeriod"/>
              <a:defRPr/>
            </a:pP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Безопасный компьютер и Интернет для детей: новая программа повышения квалификации преподавателей </a:t>
            </a:r>
            <a:r>
              <a:rPr lang="ru-RU" sz="24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АПКиППРО</a:t>
            </a: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 //</a:t>
            </a:r>
            <a:r>
              <a:rPr lang="ru-RU" sz="24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Microsoft</a:t>
            </a: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 в образовании.  — [Электронный ресурс]. — Электрон. дан. – </a:t>
            </a:r>
            <a:r>
              <a:rPr lang="ru-RU" sz="24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cop</a:t>
            </a: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. 2008 – Режим доступа: </a:t>
            </a: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  <a:hlinkClick r:id="rId4"/>
              </a:rPr>
              <a:t>http://www.ms-education.ru</a:t>
            </a:r>
            <a:r>
              <a:rPr lang="ru-RU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993012" cy="936625"/>
          </a:xfrm>
        </p:spPr>
        <p:txBody>
          <a:bodyPr/>
          <a:lstStyle/>
          <a:p>
            <a:pPr algn="ctr" eaLnBrk="1" hangingPunct="1">
              <a:buSzPct val="100000"/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Выгода использования ресурсов Интернет в школах:</a:t>
            </a: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242888" y="1773238"/>
            <a:ext cx="632460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80728"/>
            <a:ext cx="748883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pPr lvl="0"/>
            <a:r>
              <a:rPr lang="ru-RU" sz="2400" dirty="0" smtClean="0"/>
              <a:t>Для школьников  – источник дополнительной информации для повышения эрудированности и выполнения учебных проектов</a:t>
            </a:r>
          </a:p>
          <a:p>
            <a:pPr lvl="0"/>
            <a:endParaRPr lang="ru-RU" sz="2400" dirty="0" smtClean="0"/>
          </a:p>
          <a:p>
            <a:r>
              <a:rPr lang="ru-RU" sz="2400" i="1" dirty="0" smtClean="0"/>
              <a:t>Примеры сайтов образовательного назначения:</a:t>
            </a:r>
            <a:endParaRPr lang="ru-RU" sz="2400" dirty="0" smtClean="0"/>
          </a:p>
          <a:p>
            <a:pPr lvl="0"/>
            <a:r>
              <a:rPr lang="ru-RU" sz="2400" b="1" dirty="0" smtClean="0"/>
              <a:t>Классная физика – для любознательных (http://class-fizika.narod.ru);</a:t>
            </a:r>
          </a:p>
          <a:p>
            <a:pPr lvl="0"/>
            <a:r>
              <a:rPr lang="ru-RU" sz="2400" b="1" dirty="0" smtClean="0"/>
              <a:t>Школьная математика (http://math-prosto.ru);</a:t>
            </a:r>
          </a:p>
          <a:p>
            <a:pPr lvl="0"/>
            <a:r>
              <a:rPr lang="ru-RU" sz="2400" b="1" dirty="0" smtClean="0"/>
              <a:t>Математические этюды (http://www.etudes.ru);</a:t>
            </a:r>
          </a:p>
          <a:p>
            <a:pPr lvl="0"/>
            <a:r>
              <a:rPr lang="ru-RU" sz="2400" b="1" dirty="0" smtClean="0"/>
              <a:t>Биология для школьников и студентов (http://botan0.ru);</a:t>
            </a:r>
          </a:p>
          <a:p>
            <a:pPr lvl="0"/>
            <a:r>
              <a:rPr lang="ru-RU" sz="2400" b="1" dirty="0" err="1" smtClean="0"/>
              <a:t>Видеоуроки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ИнтернетУрок</a:t>
            </a:r>
            <a:r>
              <a:rPr lang="ru-RU" sz="2400" b="1" dirty="0" smtClean="0"/>
              <a:t>» (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http://interneturok.ru</a:t>
            </a:r>
            <a:r>
              <a:rPr lang="ru-RU" sz="2400" b="1" dirty="0" smtClean="0"/>
              <a:t>).</a:t>
            </a:r>
          </a:p>
          <a:p>
            <a:pPr lvl="0"/>
            <a:r>
              <a:rPr lang="ru-RU" sz="2400" b="1" dirty="0" smtClean="0"/>
              <a:t>Интерактивные уроки по математике (</a:t>
            </a:r>
            <a:r>
              <a:rPr lang="ru-RU" sz="2400" b="1" dirty="0" smtClean="0">
                <a:hlinkClick r:id="rId3"/>
              </a:rPr>
              <a:t>http://www.indigos.ru/catalog/study/math</a:t>
            </a:r>
            <a:r>
              <a:rPr lang="ru-RU" sz="2400" b="1" dirty="0" smtClean="0"/>
              <a:t>)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Интернет — как забавное, увлекательное обучение (игровой элемент)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Текст 4"/>
          <p:cNvSpPr>
            <a:spLocks noGrp="1"/>
          </p:cNvSpPr>
          <p:nvPr>
            <p:ph type="body" idx="1"/>
          </p:nvPr>
        </p:nvSpPr>
        <p:spPr>
          <a:xfrm>
            <a:off x="142875" y="6093296"/>
            <a:ext cx="6357938" cy="550392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Примеры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онлайн-энциклопедий</a:t>
            </a:r>
            <a:r>
              <a:rPr lang="ru-RU" sz="3200" b="1" i="1" dirty="0" smtClean="0"/>
              <a:t>:</a:t>
            </a:r>
            <a:endParaRPr lang="ru-RU" sz="3200" b="1" dirty="0" smtClean="0"/>
          </a:p>
          <a:p>
            <a:pPr lvl="0"/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Википедия</a:t>
            </a:r>
            <a:r>
              <a:rPr lang="ru-RU" sz="3200" b="1" dirty="0" smtClean="0"/>
              <a:t> – свободная энциклопедия (https://ru.wikipedia.org);</a:t>
            </a:r>
          </a:p>
          <a:p>
            <a:pPr lvl="0"/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Яндекс</a:t>
            </a:r>
            <a:r>
              <a:rPr lang="ru-RU" sz="3200" b="1" dirty="0" smtClean="0"/>
              <a:t> – Энциклопедии и словари (http://slovari.yandex.ru);</a:t>
            </a:r>
          </a:p>
          <a:p>
            <a:pPr lvl="0"/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Megabook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Мегаэнциклопедия</a:t>
            </a:r>
            <a:r>
              <a:rPr lang="ru-RU" sz="3200" b="1" dirty="0" smtClean="0"/>
              <a:t> Кирилла и </a:t>
            </a:r>
            <a:r>
              <a:rPr lang="ru-RU" sz="3200" b="1" dirty="0" err="1" smtClean="0"/>
              <a:t>Мефодия</a:t>
            </a:r>
            <a:r>
              <a:rPr lang="ru-RU" sz="3200" b="1" dirty="0" smtClean="0"/>
              <a:t> (http://megabook.ru);</a:t>
            </a:r>
          </a:p>
          <a:p>
            <a:pPr lvl="0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Энциклопедия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Кругосвет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smtClean="0"/>
              <a:t>(http://www.krugosvet.ru).</a:t>
            </a:r>
          </a:p>
          <a:p>
            <a:pPr indent="354013" algn="just" eaLnBrk="1" hangingPunct="1">
              <a:defRPr/>
            </a:pP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6" name="Рисунок 5" descr="435-viru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84168" y="188640"/>
            <a:ext cx="2856564" cy="26431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204864"/>
            <a:ext cx="7344816" cy="381642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dirty="0" smtClean="0"/>
              <a:t>Общедоступными коммуникационными сервисами являются: электронная почта (</a:t>
            </a:r>
            <a:r>
              <a:rPr lang="ru-RU" sz="2800" dirty="0" err="1" smtClean="0"/>
              <a:t>e-mail</a:t>
            </a:r>
            <a:r>
              <a:rPr lang="ru-RU" sz="2800" dirty="0" smtClean="0"/>
              <a:t>), системы мгновенного обмена сообщениями (такие, как ICQ), средства Интернет-телефонии (</a:t>
            </a:r>
            <a:r>
              <a:rPr lang="ru-RU" sz="2800" dirty="0" err="1" smtClean="0"/>
              <a:t>Skype</a:t>
            </a:r>
            <a:r>
              <a:rPr lang="ru-RU" sz="2800" dirty="0" smtClean="0"/>
              <a:t>), социальные сети (</a:t>
            </a:r>
            <a:r>
              <a:rPr lang="ru-RU" sz="2800" dirty="0" err="1" smtClean="0"/>
              <a:t>ВКонтакте</a:t>
            </a:r>
            <a:r>
              <a:rPr lang="ru-RU" sz="2800" dirty="0" smtClean="0"/>
              <a:t>, </a:t>
            </a:r>
            <a:r>
              <a:rPr lang="ru-RU" sz="2800" dirty="0" err="1" smtClean="0"/>
              <a:t>Facebook</a:t>
            </a:r>
            <a:r>
              <a:rPr lang="ru-RU" sz="2800" dirty="0" smtClean="0"/>
              <a:t>, </a:t>
            </a:r>
            <a:r>
              <a:rPr lang="ru-RU" sz="2800" dirty="0" err="1" smtClean="0"/>
              <a:t>МойМир</a:t>
            </a:r>
            <a:r>
              <a:rPr lang="ru-RU" sz="2800" dirty="0" smtClean="0"/>
              <a:t> и др.).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КОММУНИКАЦИОННЫЕ   СРЕДСТВА </a:t>
            </a:r>
          </a:p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  СЕТИ  ИНТЕРНЕТ.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7950" y="188912"/>
            <a:ext cx="4821238" cy="12238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ВКонтакте</a:t>
            </a: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, </a:t>
            </a:r>
            <a:r>
              <a:rPr lang="ru-RU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Facebook</a:t>
            </a: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, </a:t>
            </a:r>
            <a:r>
              <a:rPr lang="ru-RU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МойМир</a:t>
            </a: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2060848"/>
            <a:ext cx="6678613" cy="2952328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/>
              <a:t>     </a:t>
            </a:r>
            <a:r>
              <a:rPr lang="ru-RU" b="1" dirty="0" smtClean="0"/>
              <a:t>широко используются различными категориями пользователей и могут быть применены для быстрой связи  учащихся  друг с другом, с учителями, взрослыми.</a:t>
            </a:r>
            <a:endParaRPr lang="ru-RU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7950" y="692696"/>
            <a:ext cx="6768306" cy="1224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Информация о получении образовательных услуг на сайтах образовательных организаций 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Arial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6408712" cy="403515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Сайты школ предоставляют</a:t>
            </a:r>
          </a:p>
          <a:p>
            <a:pPr>
              <a:buNone/>
            </a:pPr>
            <a:r>
              <a:rPr lang="ru-RU" b="1" dirty="0" smtClean="0"/>
              <a:t>возможность получить  достоверную</a:t>
            </a:r>
          </a:p>
          <a:p>
            <a:pPr>
              <a:buNone/>
            </a:pPr>
            <a:r>
              <a:rPr lang="ru-RU" b="1" dirty="0" smtClean="0"/>
              <a:t>информацию «из первых  рук» об</a:t>
            </a:r>
          </a:p>
          <a:p>
            <a:pPr>
              <a:buNone/>
            </a:pPr>
            <a:r>
              <a:rPr lang="ru-RU" b="1" dirty="0" smtClean="0"/>
              <a:t>интересующем образовательном</a:t>
            </a:r>
          </a:p>
          <a:p>
            <a:pPr>
              <a:buNone/>
            </a:pPr>
            <a:r>
              <a:rPr lang="ru-RU" b="1" dirty="0" smtClean="0"/>
              <a:t>учреждении (школе, училище, вузе и</a:t>
            </a:r>
          </a:p>
          <a:p>
            <a:pPr>
              <a:buNone/>
            </a:pPr>
            <a:r>
              <a:rPr lang="ru-RU" b="1" dirty="0" smtClean="0"/>
              <a:t>т.д.), получить доступ к их</a:t>
            </a:r>
          </a:p>
          <a:p>
            <a:pPr>
              <a:buNone/>
            </a:pPr>
            <a:r>
              <a:rPr lang="ru-RU" b="1" dirty="0" smtClean="0"/>
              <a:t>«новостным  лентам» и т.д.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Адрес сайта: </a:t>
            </a:r>
            <a:r>
              <a:rPr lang="en-US" b="1" dirty="0" smtClean="0">
                <a:solidFill>
                  <a:srgbClr val="C00000"/>
                </a:solidFill>
              </a:rPr>
              <a:t>s28023.edu35.ru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7950" y="404664"/>
            <a:ext cx="7488386" cy="936104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Безопасность в интернете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Arial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sz="half" idx="1"/>
          </p:nvPr>
        </p:nvSpPr>
        <p:spPr>
          <a:xfrm>
            <a:off x="26988" y="980729"/>
            <a:ext cx="6561236" cy="2019646"/>
          </a:xfrm>
        </p:spPr>
        <p:txBody>
          <a:bodyPr/>
          <a:lstStyle/>
          <a:p>
            <a:pPr eaLnBrk="1" hangingPunct="1">
              <a:buFont typeface="Wingdings" pitchFamily="2" charset="2"/>
              <a:buChar char="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"/>
            </a:pPr>
            <a:r>
              <a:rPr lang="ru-RU" b="1" dirty="0" smtClean="0"/>
              <a:t>В наши дни интернет стал неотъемлемой частью нашей жизни. С его помощью мы получаем информацию, общаемся, обмениваемся данными, оплачиваем товары и услуги, отправляем документы для поступления в вузы и делаем многое другое. </a:t>
            </a:r>
            <a:endParaRPr lang="en-US" b="1" dirty="0" smtClean="0"/>
          </a:p>
          <a:p>
            <a:pPr eaLnBrk="1" hangingPunct="1">
              <a:buFont typeface="Wingdings" pitchFamily="2" charset="2"/>
              <a:buChar char=""/>
            </a:pPr>
            <a:r>
              <a:rPr lang="ru-RU" b="1" dirty="0" smtClean="0"/>
              <a:t>Вместе с тем интернет таит в себе опасности — о них необходимо знать, чтобы избегать их.</a:t>
            </a:r>
          </a:p>
          <a:p>
            <a:pPr eaLnBrk="1" hangingPunct="1">
              <a:buFont typeface="Wingdings" pitchFamily="2" charset="2"/>
              <a:buChar char=""/>
            </a:pPr>
            <a:endParaRPr lang="ru-RU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4678363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Arial" charset="0"/>
              </a:rPr>
              <a:t>ВИРУСЫ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052736"/>
            <a:ext cx="6229895" cy="1947639"/>
          </a:xfrm>
        </p:spPr>
        <p:txBody>
          <a:bodyPr/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Вирусы могут распространяться с</a:t>
            </a:r>
            <a:endParaRPr lang="en-US" sz="2400" b="1" dirty="0" smtClean="0"/>
          </a:p>
          <a:p>
            <a:pPr>
              <a:buNone/>
            </a:pPr>
            <a:r>
              <a:rPr lang="ru-RU" sz="2400" b="1" dirty="0" smtClean="0"/>
              <a:t>помощью вложенных файлов и</a:t>
            </a:r>
            <a:endParaRPr lang="en-US" sz="2400" b="1" dirty="0" smtClean="0"/>
          </a:p>
          <a:p>
            <a:pPr>
              <a:buNone/>
            </a:pPr>
            <a:r>
              <a:rPr lang="ru-RU" sz="2400" b="1" dirty="0" smtClean="0"/>
              <a:t>ссылок в электронных письмах, в</a:t>
            </a:r>
            <a:endParaRPr lang="en-US" sz="2400" b="1" dirty="0" smtClean="0"/>
          </a:p>
          <a:p>
            <a:pPr>
              <a:buNone/>
            </a:pPr>
            <a:r>
              <a:rPr lang="ru-RU" sz="2400" b="1" dirty="0" smtClean="0"/>
              <a:t>сообщениях в социальных сетях, на</a:t>
            </a:r>
            <a:endParaRPr lang="en-US" sz="2400" b="1" dirty="0" smtClean="0"/>
          </a:p>
          <a:p>
            <a:pPr>
              <a:buNone/>
            </a:pPr>
            <a:r>
              <a:rPr lang="ru-RU" sz="2400" b="1" dirty="0" smtClean="0"/>
              <a:t>съемных носителях, через</a:t>
            </a:r>
            <a:endParaRPr lang="en-US" sz="2400" b="1" dirty="0" smtClean="0"/>
          </a:p>
          <a:p>
            <a:pPr>
              <a:buNone/>
            </a:pPr>
            <a:r>
              <a:rPr lang="ru-RU" sz="2400" b="1" dirty="0" smtClean="0"/>
              <a:t>зараженные сайты. </a:t>
            </a:r>
            <a:endParaRPr lang="ru-RU" sz="24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F_ComputerEra">
  <a:themeElements>
    <a:clrScheme name="financial_stat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ncial_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011110-81F8-433B-9999-487A842C8C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AF_ComputerEra</Template>
  <TotalTime>0</TotalTime>
  <Words>1353</Words>
  <Application>Microsoft Office PowerPoint</Application>
  <PresentationFormat>Экран (4:3)</PresentationFormat>
  <Paragraphs>138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 Black</vt:lpstr>
      <vt:lpstr>Eras Bold ITC</vt:lpstr>
      <vt:lpstr>Arial</vt:lpstr>
      <vt:lpstr>Wingdings</vt:lpstr>
      <vt:lpstr>Times New Roman</vt:lpstr>
      <vt:lpstr>AF_ComputerEra</vt:lpstr>
      <vt:lpstr>БЕЗОПАСНОСТЬ В СЕТИ ИНТЕРНЕТ</vt:lpstr>
      <vt:lpstr>Интернет</vt:lpstr>
      <vt:lpstr>Выгода использования ресурсов Интернет в школах:</vt:lpstr>
      <vt:lpstr>Презентация PowerPoint</vt:lpstr>
      <vt:lpstr>Общедоступными коммуникационными сервисами являются: электронная почта (e-mail), системы мгновенного обмена сообщениями (такие, как ICQ), средства Интернет-телефонии (Skype), социальные сети (ВКонтакте, Facebook, МойМир и др.). </vt:lpstr>
      <vt:lpstr>ВКонтакте, Facebook, МойМир </vt:lpstr>
      <vt:lpstr>Информация о получении образовательных услуг на сайтах образовательных организаций  </vt:lpstr>
      <vt:lpstr>Безопасность в интернете </vt:lpstr>
      <vt:lpstr>ВИРУСЫ</vt:lpstr>
      <vt:lpstr>Защита от Вирусов </vt:lpstr>
      <vt:lpstr>Презентация PowerPoint</vt:lpstr>
      <vt:lpstr>Презентация PowerPoint</vt:lpstr>
      <vt:lpstr>     Фальшивые выигрыши в лотереи   Пользователь может получить сообщение (по телефону, почте или SMS), что выиграл некий приз, а для его получения необходимо «уплатить налог», «оплатить доставку» или просто пополнить какой-то счет в Яндекс.Деньгах. При этом, конечно же, никакого обещанного приза пользователь не получит. </vt:lpstr>
      <vt:lpstr>Бесплатное скачивание файлов с подпиской </vt:lpstr>
      <vt:lpstr>Ресурсы  образовательного назначения </vt:lpstr>
      <vt:lpstr>борьба с сетевыми угрозами</vt:lpstr>
      <vt:lpstr>Установите комплексную систему защиты!</vt:lpstr>
      <vt:lpstr>Будьте осторожны с электронной почтой!</vt:lpstr>
      <vt:lpstr>Пользуйтесь браузерами Mozilla Firefox, Google Chrome и Apple Safari!</vt:lpstr>
      <vt:lpstr>Обновляйте операционную систему Windows!</vt:lpstr>
      <vt:lpstr>Не отправляйте SMS-сообщения!</vt:lpstr>
      <vt:lpstr>Пользуйтесь лицензионным программным обеспечением!</vt:lpstr>
      <vt:lpstr>Используйте сложные пароли!</vt:lpstr>
      <vt:lpstr>Делайте резервные копии!</vt:lpstr>
      <vt:lpstr>Функция «Родительский контроль» обезопасит вас!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2012-11-29T16:08:44Z</dcterms:created>
  <dcterms:modified xsi:type="dcterms:W3CDTF">2018-03-20T17:37:18Z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TC103367859990</vt:lpwstr>
  </property>
</Properties>
</file>