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embedTrueTypeFonts="1" saveSubsetFonts="1">
  <p:sldMasterIdLst>
    <p:sldMasterId id="2147483648" r:id="rId2"/>
  </p:sldMasterIdLst>
  <p:sldIdLst>
    <p:sldId id="256" r:id="rId3"/>
    <p:sldId id="257" r:id="rId4"/>
    <p:sldId id="295" r:id="rId5"/>
    <p:sldId id="296" r:id="rId6"/>
    <p:sldId id="297" r:id="rId7"/>
    <p:sldId id="298" r:id="rId8"/>
    <p:sldId id="299" r:id="rId9"/>
    <p:sldId id="300" r:id="rId10"/>
    <p:sldId id="301" r:id="rId11"/>
    <p:sldId id="302" r:id="rId12"/>
    <p:sldId id="303" r:id="rId13"/>
    <p:sldId id="304" r:id="rId14"/>
    <p:sldId id="305" r:id="rId15"/>
    <p:sldId id="306" r:id="rId16"/>
    <p:sldId id="307" r:id="rId17"/>
    <p:sldId id="319" r:id="rId18"/>
    <p:sldId id="320" r:id="rId19"/>
    <p:sldId id="321" r:id="rId20"/>
    <p:sldId id="322" r:id="rId21"/>
    <p:sldId id="323" r:id="rId22"/>
    <p:sldId id="324" r:id="rId23"/>
    <p:sldId id="325" r:id="rId24"/>
    <p:sldId id="327" r:id="rId25"/>
    <p:sldId id="328" r:id="rId26"/>
    <p:sldId id="329" r:id="rId27"/>
    <p:sldId id="330" r:id="rId28"/>
  </p:sldIdLst>
  <p:sldSz cx="9144000" cy="6858000" type="screen4x3"/>
  <p:notesSz cx="6858000" cy="9144000"/>
  <p:embeddedFontLst>
    <p:embeddedFont>
      <p:font typeface="Arial Black" panose="020B0A04020102020204" pitchFamily="34" charset="0"/>
      <p:bold r:id="rId29"/>
    </p:embeddedFont>
    <p:embeddedFont>
      <p:font typeface="Eras Bold ITC" panose="020B0907030504020204" pitchFamily="34" charset="0"/>
      <p:regular r:id="rId30"/>
    </p:embeddedFont>
  </p:embeddedFont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333333"/>
    <a:srgbClr val="990000"/>
    <a:srgbClr val="969696"/>
    <a:srgbClr val="EAEAEA"/>
    <a:srgbClr val="035540"/>
    <a:srgbClr val="023A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06" autoAdjust="0"/>
    <p:restoredTop sz="94660"/>
  </p:normalViewPr>
  <p:slideViewPr>
    <p:cSldViewPr>
      <p:cViewPr varScale="1">
        <p:scale>
          <a:sx n="109" d="100"/>
          <a:sy n="109" d="100"/>
        </p:scale>
        <p:origin x="1722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font" Target="fonts/font1.fntdata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font" Target="fonts/font2.fntdata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2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219200"/>
            <a:ext cx="6096000" cy="838200"/>
          </a:xfrm>
        </p:spPr>
        <p:txBody>
          <a:bodyPr anchor="b"/>
          <a:lstStyle>
            <a:lvl1pPr algn="l">
              <a:defRPr sz="40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2000592"/>
            <a:ext cx="6096000" cy="457200"/>
          </a:xfrm>
        </p:spPr>
        <p:txBody>
          <a:bodyPr/>
          <a:lstStyle>
            <a:lvl1pPr marL="0" indent="0">
              <a:buFontTx/>
              <a:buNone/>
              <a:defRPr sz="18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подзаголовка</a:t>
            </a:r>
            <a:endParaRPr lang="en-US" dirty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0E76E4-46C6-457A-AA05-758ACECD41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90600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90600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8E821E-A389-4C47-ACA3-77C44BAFE1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ED320E-F1B6-4F6E-854D-E21FF38916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05450" y="838200"/>
            <a:ext cx="1581150" cy="5029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838200"/>
            <a:ext cx="4876800" cy="5029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A347AB-415A-4F5F-9E15-60B72A6388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0" y="1447800"/>
            <a:ext cx="5486400" cy="914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2743200"/>
            <a:ext cx="3086100" cy="990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3238500" y="2743200"/>
            <a:ext cx="3086100" cy="990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0" y="3886200"/>
            <a:ext cx="3086100" cy="990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238500" y="3886200"/>
            <a:ext cx="3086100" cy="990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8E4E62-C704-4BA1-AA66-EEA31C4492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68337B-039B-4097-8EDB-B4F742A646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0">
          <a:blip r:embed="rId2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DE913B-9CEF-41F5-9663-3E82869D6E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Pr>
        <a:blipFill dpi="0" rotWithShape="0">
          <a:blip r:embed="rId2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22F6C1-4136-4268-874C-BAD869A7E8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28800"/>
            <a:ext cx="30861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95700" y="1828800"/>
            <a:ext cx="30861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7A5CF9-1925-414B-8107-661C5C8817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6400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1535113"/>
            <a:ext cx="320039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199" y="2174875"/>
            <a:ext cx="320039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33800" y="1535113"/>
            <a:ext cx="31242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33800" y="2174875"/>
            <a:ext cx="31242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125EF4-F902-45F3-9065-5515CDF469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A98485-B0A8-4BB3-93FD-E8CDDA5818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EBF55F-316A-4534-9DB9-D3922DFCDD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251370-5DF3-4BF8-BFD2-D0E8C909B1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762000"/>
            <a:ext cx="6324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76400"/>
            <a:ext cx="63246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cs typeface="+mn-cs"/>
              </a:defRPr>
            </a:lvl1pPr>
          </a:lstStyle>
          <a:p>
            <a:pPr>
              <a:defRPr/>
            </a:pPr>
            <a:fld id="{718D39C7-9779-4E4D-A623-F87C534F2F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5" r:id="rId1"/>
    <p:sldLayoutId id="2147483825" r:id="rId2"/>
    <p:sldLayoutId id="2147483836" r:id="rId3"/>
    <p:sldLayoutId id="2147483837" r:id="rId4"/>
    <p:sldLayoutId id="2147483826" r:id="rId5"/>
    <p:sldLayoutId id="2147483827" r:id="rId6"/>
    <p:sldLayoutId id="2147483828" r:id="rId7"/>
    <p:sldLayoutId id="2147483829" r:id="rId8"/>
    <p:sldLayoutId id="2147483830" r:id="rId9"/>
    <p:sldLayoutId id="2147483831" r:id="rId10"/>
    <p:sldLayoutId id="2147483832" r:id="rId11"/>
    <p:sldLayoutId id="2147483833" r:id="rId12"/>
    <p:sldLayoutId id="2147483834" r:id="rId13"/>
  </p:sldLayoutIdLst>
  <p:transition spd="med">
    <p:fade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Eras Bold ITC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Eras Bold ITC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Eras Bold ITC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Eras Bold ITC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adndex.ru/" TargetMode="External"/><Relationship Id="rId2" Type="http://schemas.openxmlformats.org/officeDocument/2006/relationships/hyperlink" Target="http://www.yandex.ru/" TargetMode="Externa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&#1080;&#1075;&#1088;&#1072;-&#1080;&#1085;&#1090;&#1077;&#1088;&#1085;&#1077;&#1090;.&#1088;&#1092;/" TargetMode="External"/><Relationship Id="rId2" Type="http://schemas.openxmlformats.org/officeDocument/2006/relationships/hyperlink" Target="http://school-sector.relarn.ru/" TargetMode="Externa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7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://ru.wikipedia.org/wiki/&#1050;&#1086;&#1084;&#1087;&#1100;&#1102;&#1090;&#1077;&#1088;&#1085;&#1099;&#1081;_&#1074;&#1080;&#1088;&#1091;&#1089;" TargetMode="External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www.ms-education.ru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ndigos.ru/catalog/study/math" TargetMode="External"/><Relationship Id="rId2" Type="http://schemas.openxmlformats.org/officeDocument/2006/relationships/hyperlink" Target="http://interneturok.ru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980729"/>
            <a:ext cx="7668344" cy="2448272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54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Arial" charset="0"/>
              </a:rPr>
              <a:t>БЕЗОПАСНОСТЬ</a:t>
            </a:r>
            <a:br>
              <a:rPr lang="ru-RU" sz="54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Arial" charset="0"/>
              </a:rPr>
            </a:br>
            <a:r>
              <a:rPr lang="ru-RU" sz="54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Arial" charset="0"/>
              </a:rPr>
              <a:t>В СЕТИ</a:t>
            </a:r>
            <a:br>
              <a:rPr lang="ru-RU" sz="54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Arial" charset="0"/>
              </a:rPr>
            </a:br>
            <a:r>
              <a:rPr lang="ru-RU" sz="54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Arial" charset="0"/>
              </a:rPr>
              <a:t>ИНТЕРНЕТ</a:t>
            </a:r>
            <a:endParaRPr lang="ru-RU" sz="54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  <a:sym typeface="Arial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283968" y="4293096"/>
            <a:ext cx="34563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МОУ «</a:t>
            </a:r>
            <a:r>
              <a:rPr lang="ru-RU" dirty="0" err="1" smtClean="0"/>
              <a:t>Ларионовская</a:t>
            </a:r>
            <a:r>
              <a:rPr lang="ru-RU" dirty="0" smtClean="0"/>
              <a:t> школа»</a:t>
            </a:r>
          </a:p>
          <a:p>
            <a:r>
              <a:rPr lang="ru-RU" dirty="0" smtClean="0"/>
              <a:t>Классный руководитель:</a:t>
            </a:r>
          </a:p>
          <a:p>
            <a:r>
              <a:rPr lang="ru-RU" dirty="0" err="1" smtClean="0"/>
              <a:t>Широгорова</a:t>
            </a:r>
            <a:r>
              <a:rPr lang="ru-RU" dirty="0" smtClean="0"/>
              <a:t> Т.А.</a:t>
            </a:r>
            <a:endParaRPr lang="ru-RU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>
          <a:xfrm>
            <a:off x="179388" y="115889"/>
            <a:ext cx="4897437" cy="720823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40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Arial" charset="0"/>
              </a:rPr>
              <a:t>Защита от Вирусов </a:t>
            </a:r>
          </a:p>
        </p:txBody>
      </p:sp>
      <p:sp>
        <p:nvSpPr>
          <p:cNvPr id="15363" name="Содержимое 2"/>
          <p:cNvSpPr>
            <a:spLocks noGrp="1"/>
          </p:cNvSpPr>
          <p:nvPr>
            <p:ph sz="half" idx="1"/>
          </p:nvPr>
        </p:nvSpPr>
        <p:spPr>
          <a:xfrm>
            <a:off x="0" y="836712"/>
            <a:ext cx="8532439" cy="2592288"/>
          </a:xfrm>
        </p:spPr>
        <p:txBody>
          <a:bodyPr/>
          <a:lstStyle/>
          <a:p>
            <a:pPr lvl="0"/>
            <a:r>
              <a:rPr lang="ru-RU" sz="2000" b="1" dirty="0" smtClean="0"/>
              <a:t>Использовать антивирусное программное обеспечение с обновленными базами вирусных сигнатур.</a:t>
            </a:r>
          </a:p>
          <a:p>
            <a:pPr lvl="0"/>
            <a:r>
              <a:rPr lang="ru-RU" sz="2000" b="1" dirty="0" smtClean="0"/>
              <a:t>Не открывать вложенные файлы или ссылки, полученные по электронной почте, через социальную сеть или другие средства коммуникаций в интернете, не удостоверившись, что файл или ссылка не содержит вирус.</a:t>
            </a:r>
          </a:p>
          <a:p>
            <a:pPr lvl="0"/>
            <a:r>
              <a:rPr lang="ru-RU" sz="2000" b="1" dirty="0" smtClean="0"/>
              <a:t>Внимательно проверять доменное имя сайта (например, </a:t>
            </a:r>
            <a:r>
              <a:rPr lang="en-US" sz="2000" b="1" u="sng" dirty="0" smtClean="0">
                <a:hlinkClick r:id="rId2"/>
              </a:rPr>
              <a:t>www</a:t>
            </a:r>
            <a:r>
              <a:rPr lang="ru-RU" sz="2000" b="1" u="sng" dirty="0" smtClean="0">
                <a:hlinkClick r:id="rId2"/>
              </a:rPr>
              <a:t>.</a:t>
            </a:r>
            <a:r>
              <a:rPr lang="en-US" sz="2000" b="1" u="sng" dirty="0" err="1" smtClean="0">
                <a:hlinkClick r:id="rId2"/>
              </a:rPr>
              <a:t>yandex</a:t>
            </a:r>
            <a:r>
              <a:rPr lang="ru-RU" sz="2000" b="1" u="sng" dirty="0" smtClean="0">
                <a:hlinkClick r:id="rId2"/>
              </a:rPr>
              <a:t>.</a:t>
            </a:r>
            <a:r>
              <a:rPr lang="en-US" sz="2000" b="1" u="sng" dirty="0" err="1" smtClean="0">
                <a:hlinkClick r:id="rId2"/>
              </a:rPr>
              <a:t>ru</a:t>
            </a:r>
            <a:r>
              <a:rPr lang="ru-RU" sz="2000" b="1" dirty="0" smtClean="0"/>
              <a:t>), так как злоумышленники часто используют похожие имена сайтов, чтобы ввести жертву в заблуждение (например, </a:t>
            </a:r>
            <a:r>
              <a:rPr lang="en-US" sz="2000" b="1" u="sng" dirty="0" smtClean="0">
                <a:hlinkClick r:id="rId3"/>
              </a:rPr>
              <a:t>www</a:t>
            </a:r>
            <a:r>
              <a:rPr lang="ru-RU" sz="2000" b="1" u="sng" dirty="0" smtClean="0">
                <a:hlinkClick r:id="rId3"/>
              </a:rPr>
              <a:t>.</a:t>
            </a:r>
            <a:r>
              <a:rPr lang="en-US" sz="2000" b="1" u="sng" dirty="0" err="1" smtClean="0">
                <a:hlinkClick r:id="rId3"/>
              </a:rPr>
              <a:t>yadndex</a:t>
            </a:r>
            <a:r>
              <a:rPr lang="ru-RU" sz="2000" b="1" u="sng" dirty="0" smtClean="0">
                <a:hlinkClick r:id="rId3"/>
              </a:rPr>
              <a:t>.</a:t>
            </a:r>
            <a:r>
              <a:rPr lang="en-US" sz="2000" b="1" u="sng" dirty="0" err="1" smtClean="0">
                <a:hlinkClick r:id="rId3"/>
              </a:rPr>
              <a:t>ru</a:t>
            </a:r>
            <a:r>
              <a:rPr lang="ru-RU" sz="2000" b="1" dirty="0" smtClean="0"/>
              <a:t>).</a:t>
            </a:r>
          </a:p>
          <a:p>
            <a:pPr lvl="0"/>
            <a:r>
              <a:rPr lang="ru-RU" sz="2000" b="1" dirty="0" smtClean="0"/>
              <a:t>Обращать внимание на предупреждения браузера или поисковой машины о том, что сайт может угрожать безопасности компьютера.</a:t>
            </a:r>
          </a:p>
          <a:p>
            <a:pPr lvl="0"/>
            <a:r>
              <a:rPr lang="ru-RU" sz="2000" b="1" dirty="0" smtClean="0"/>
              <a:t>Не подключать к своему компьютеру непроверенные съемные носители. </a:t>
            </a:r>
          </a:p>
          <a:p>
            <a:pPr lvl="0"/>
            <a:r>
              <a:rPr lang="ru-RU" sz="2000" b="1" dirty="0" smtClean="0"/>
              <a:t>Не поддаваться на провокации злоумышленников, например, с требованием перевести деньги или отправить </a:t>
            </a:r>
            <a:r>
              <a:rPr lang="en-US" sz="2000" b="1" dirty="0" smtClean="0"/>
              <a:t>SMS</a:t>
            </a:r>
            <a:r>
              <a:rPr lang="ru-RU" sz="2000" b="1" dirty="0" smtClean="0"/>
              <a:t>, чтобы снять блокировку компьютера.</a:t>
            </a:r>
          </a:p>
          <a:p>
            <a:pPr eaLnBrk="1" hangingPunct="1">
              <a:buFont typeface="Wingdings" pitchFamily="2" charset="2"/>
              <a:buChar char="N"/>
            </a:pPr>
            <a:endParaRPr lang="ru-RU" sz="1800" dirty="0" smtClean="0"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95536" y="764704"/>
            <a:ext cx="6120680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ПОЛУЧЕНИЕ ДОСТУПА К АККАУНТАМ В СОЦИАЛЬНЫХ СЕТЯХ И ДРУГИХ СЕРВИСАХ</a:t>
            </a:r>
            <a:endParaRPr lang="ru-RU" sz="2800" b="1" dirty="0" smtClean="0"/>
          </a:p>
          <a:p>
            <a:endParaRPr lang="ru-RU" sz="2000" b="1" dirty="0" smtClean="0"/>
          </a:p>
          <a:p>
            <a:endParaRPr lang="ru-RU" sz="2000" b="1" dirty="0" smtClean="0"/>
          </a:p>
          <a:p>
            <a:r>
              <a:rPr lang="ru-RU" sz="2000" b="1" dirty="0" smtClean="0"/>
              <a:t>Злоумышленники часто стремятся получить доступ к </a:t>
            </a:r>
            <a:r>
              <a:rPr lang="ru-RU" sz="2000" b="1" dirty="0" err="1" smtClean="0"/>
              <a:t>аккаунтам</a:t>
            </a:r>
            <a:r>
              <a:rPr lang="ru-RU" sz="2000" b="1" dirty="0" smtClean="0"/>
              <a:t> жертвы, например, в социальных сетях, почтовых и других сервисах.</a:t>
            </a:r>
            <a:endParaRPr lang="ru-RU" sz="2000" b="1" dirty="0"/>
          </a:p>
        </p:txBody>
      </p:sp>
    </p:spTree>
  </p:cSld>
  <p:clrMapOvr>
    <a:masterClrMapping/>
  </p:clrMapOvr>
  <p:transition spd="med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Содержимое 2"/>
          <p:cNvSpPr>
            <a:spLocks noGrp="1"/>
          </p:cNvSpPr>
          <p:nvPr>
            <p:ph sz="half" idx="1"/>
          </p:nvPr>
        </p:nvSpPr>
        <p:spPr>
          <a:xfrm>
            <a:off x="0" y="1428750"/>
            <a:ext cx="7308304" cy="3263900"/>
          </a:xfrm>
        </p:spPr>
        <p:txBody>
          <a:bodyPr/>
          <a:lstStyle/>
          <a:p>
            <a:pPr>
              <a:buNone/>
            </a:pPr>
            <a:endParaRPr lang="ru-RU" sz="2000" dirty="0" smtClean="0"/>
          </a:p>
          <a:p>
            <a:pPr lvl="0"/>
            <a:r>
              <a:rPr lang="ru-RU" sz="2000" b="1" dirty="0" smtClean="0"/>
              <a:t>Использовать сложные пароли (сложные пароли состоят как минимум из 10 символов, включают буквы верхнего и нижнего регистра, цифры и специальные символы, не содержат имя пользователя и известные факты о нем).</a:t>
            </a:r>
          </a:p>
          <a:p>
            <a:pPr lvl="0"/>
            <a:r>
              <a:rPr lang="ru-RU" sz="2000" b="1" dirty="0" smtClean="0"/>
              <a:t>Никому не сообщать свой пароль.</a:t>
            </a:r>
          </a:p>
          <a:p>
            <a:pPr lvl="0"/>
            <a:r>
              <a:rPr lang="ru-RU" sz="2000" b="1" dirty="0" smtClean="0"/>
              <a:t>Для восстановления пароля использовать привязанный к </a:t>
            </a:r>
            <a:r>
              <a:rPr lang="ru-RU" sz="2000" b="1" dirty="0" err="1" smtClean="0"/>
              <a:t>аккаунту</a:t>
            </a:r>
            <a:r>
              <a:rPr lang="ru-RU" sz="2000" b="1" dirty="0" smtClean="0"/>
              <a:t> мобильный номер, а не секретный вопрос или почтовый ящик.</a:t>
            </a:r>
          </a:p>
          <a:p>
            <a:pPr lvl="0"/>
            <a:r>
              <a:rPr lang="ru-RU" sz="2000" b="1" dirty="0" smtClean="0"/>
              <a:t>Не передавать учетные данные  — логины и пароли — по незащищенным каналам связи (незащищенными, как правило, являются открытые и общедоступные </a:t>
            </a:r>
            <a:r>
              <a:rPr lang="en-US" sz="2000" b="1" dirty="0" err="1" smtClean="0"/>
              <a:t>wi</a:t>
            </a:r>
            <a:r>
              <a:rPr lang="ru-RU" sz="2000" b="1" dirty="0" smtClean="0"/>
              <a:t>-</a:t>
            </a:r>
            <a:r>
              <a:rPr lang="en-US" sz="2000" b="1" dirty="0" err="1" smtClean="0"/>
              <a:t>fi</a:t>
            </a:r>
            <a:r>
              <a:rPr lang="ru-RU" sz="2000" b="1" dirty="0" smtClean="0"/>
              <a:t> сети).</a:t>
            </a:r>
          </a:p>
          <a:p>
            <a:pPr lvl="0"/>
            <a:r>
              <a:rPr lang="ru-RU" sz="2000" b="1" dirty="0" smtClean="0"/>
              <a:t>Внимательно проверять доменные имена сайтов, на которых вводятся учетные данные.</a:t>
            </a:r>
          </a:p>
          <a:p>
            <a:pPr>
              <a:buNone/>
            </a:pPr>
            <a:r>
              <a:rPr lang="ru-RU" sz="4400" dirty="0" smtClean="0"/>
              <a:t/>
            </a:r>
            <a:br>
              <a:rPr lang="ru-RU" sz="4400" dirty="0" smtClean="0"/>
            </a:br>
            <a:endParaRPr lang="ru-RU" sz="4400" dirty="0" smtClean="0"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3528" y="332656"/>
            <a:ext cx="597666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  <a:sym typeface="Arial" charset="0"/>
              </a:rPr>
              <a:t>Защита от взлома </a:t>
            </a:r>
            <a:r>
              <a:rPr lang="ru-RU" sz="4000" b="1" dirty="0" err="1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  <a:sym typeface="Arial" charset="0"/>
              </a:rPr>
              <a:t>аккаунта</a:t>
            </a:r>
            <a:endParaRPr lang="ru-RU" sz="4000" b="1" dirty="0" smtClean="0">
              <a:solidFill>
                <a:srgbClr val="FF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  <a:sym typeface="Arial" charset="0"/>
            </a:endParaRPr>
          </a:p>
        </p:txBody>
      </p:sp>
    </p:spTree>
  </p:cSld>
  <p:clrMapOvr>
    <a:masterClrMapping/>
  </p:clrMapOvr>
  <p:transition spd="med"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0825" y="332656"/>
            <a:ext cx="6577013" cy="6336704"/>
          </a:xfrm>
        </p:spPr>
        <p:txBody>
          <a:bodyPr>
            <a:noAutofit/>
          </a:bodyPr>
          <a:lstStyle/>
          <a:p>
            <a:r>
              <a:rPr lang="ru-RU" sz="2800" b="1" kern="1200" dirty="0" smtClean="0">
                <a:solidFill>
                  <a:srgbClr val="C00000"/>
                </a:solidFill>
                <a:latin typeface="Arial" charset="0"/>
                <a:ea typeface="+mn-ea"/>
                <a:cs typeface="Arial" charset="0"/>
              </a:rPr>
              <a:t/>
            </a:r>
            <a:br>
              <a:rPr lang="ru-RU" sz="2800" b="1" kern="1200" dirty="0" smtClean="0">
                <a:solidFill>
                  <a:srgbClr val="C00000"/>
                </a:solidFill>
                <a:latin typeface="Arial" charset="0"/>
                <a:ea typeface="+mn-ea"/>
                <a:cs typeface="Arial" charset="0"/>
              </a:rPr>
            </a:br>
            <a:r>
              <a:rPr lang="ru-RU" sz="2800" b="1" kern="1200" dirty="0" smtClean="0">
                <a:solidFill>
                  <a:srgbClr val="C00000"/>
                </a:solidFill>
                <a:latin typeface="Arial" charset="0"/>
                <a:ea typeface="+mn-ea"/>
                <a:cs typeface="Arial" charset="0"/>
              </a:rPr>
              <a:t/>
            </a:r>
            <a:br>
              <a:rPr lang="ru-RU" sz="2800" b="1" kern="1200" dirty="0" smtClean="0">
                <a:solidFill>
                  <a:srgbClr val="C00000"/>
                </a:solidFill>
                <a:latin typeface="Arial" charset="0"/>
                <a:ea typeface="+mn-ea"/>
                <a:cs typeface="Arial" charset="0"/>
              </a:rPr>
            </a:br>
            <a:r>
              <a:rPr lang="ru-RU" sz="2800" b="1" kern="1200" dirty="0" smtClean="0">
                <a:solidFill>
                  <a:srgbClr val="C00000"/>
                </a:solidFill>
                <a:latin typeface="Arial" charset="0"/>
                <a:ea typeface="+mn-ea"/>
                <a:cs typeface="Arial" charset="0"/>
              </a:rPr>
              <a:t/>
            </a:r>
            <a:br>
              <a:rPr lang="ru-RU" sz="2800" b="1" kern="1200" dirty="0" smtClean="0">
                <a:solidFill>
                  <a:srgbClr val="C00000"/>
                </a:solidFill>
                <a:latin typeface="Arial" charset="0"/>
                <a:ea typeface="+mn-ea"/>
                <a:cs typeface="Arial" charset="0"/>
              </a:rPr>
            </a:br>
            <a:r>
              <a:rPr lang="ru-RU" sz="2800" b="1" kern="1200" dirty="0" smtClean="0">
                <a:solidFill>
                  <a:srgbClr val="C00000"/>
                </a:solidFill>
                <a:latin typeface="Arial" charset="0"/>
                <a:ea typeface="+mn-ea"/>
                <a:cs typeface="Arial" charset="0"/>
              </a:rPr>
              <a:t/>
            </a:r>
            <a:br>
              <a:rPr lang="ru-RU" sz="2800" b="1" kern="1200" dirty="0" smtClean="0">
                <a:solidFill>
                  <a:srgbClr val="C00000"/>
                </a:solidFill>
                <a:latin typeface="Arial" charset="0"/>
                <a:ea typeface="+mn-ea"/>
                <a:cs typeface="Arial" charset="0"/>
              </a:rPr>
            </a:br>
            <a:r>
              <a:rPr lang="ru-RU" sz="2800" b="1" kern="1200" dirty="0" smtClean="0">
                <a:solidFill>
                  <a:srgbClr val="C00000"/>
                </a:solidFill>
                <a:latin typeface="Arial" charset="0"/>
                <a:ea typeface="+mn-ea"/>
                <a:cs typeface="Arial" charset="0"/>
              </a:rPr>
              <a:t/>
            </a:r>
            <a:br>
              <a:rPr lang="ru-RU" sz="2800" b="1" kern="1200" dirty="0" smtClean="0">
                <a:solidFill>
                  <a:srgbClr val="C00000"/>
                </a:solidFill>
                <a:latin typeface="Arial" charset="0"/>
                <a:ea typeface="+mn-ea"/>
                <a:cs typeface="Arial" charset="0"/>
              </a:rPr>
            </a:br>
            <a:r>
              <a:rPr lang="ru-RU" sz="2800" b="1" kern="1200" dirty="0" smtClean="0">
                <a:solidFill>
                  <a:srgbClr val="C00000"/>
                </a:solidFill>
                <a:latin typeface="Arial" charset="0"/>
                <a:ea typeface="+mn-ea"/>
                <a:cs typeface="Arial" charset="0"/>
              </a:rPr>
              <a:t>Фальшивые выигрыши в лотереи</a:t>
            </a:r>
            <a:br>
              <a:rPr lang="ru-RU" sz="2800" b="1" kern="1200" dirty="0" smtClean="0">
                <a:solidFill>
                  <a:srgbClr val="C00000"/>
                </a:solidFill>
                <a:latin typeface="Arial" charset="0"/>
                <a:ea typeface="+mn-ea"/>
                <a:cs typeface="Arial" charset="0"/>
              </a:rPr>
            </a:br>
            <a:r>
              <a:rPr lang="ru-RU" sz="2800" b="1" kern="1200" dirty="0" smtClean="0">
                <a:solidFill>
                  <a:srgbClr val="C00000"/>
                </a:solidFill>
                <a:latin typeface="Arial" charset="0"/>
                <a:ea typeface="+mn-ea"/>
                <a:cs typeface="Arial" charset="0"/>
              </a:rPr>
              <a:t/>
            </a:r>
            <a:br>
              <a:rPr lang="ru-RU" sz="2800" b="1" kern="1200" dirty="0" smtClean="0">
                <a:solidFill>
                  <a:srgbClr val="C00000"/>
                </a:solidFill>
                <a:latin typeface="Arial" charset="0"/>
                <a:ea typeface="+mn-ea"/>
                <a:cs typeface="Arial" charset="0"/>
              </a:rPr>
            </a:br>
            <a:r>
              <a:rPr lang="ru-RU" sz="2800" b="1" kern="1200" dirty="0" smtClean="0">
                <a:solidFill>
                  <a:srgbClr val="C00000"/>
                </a:solidFill>
                <a:latin typeface="Arial" charset="0"/>
                <a:ea typeface="+mn-ea"/>
                <a:cs typeface="Arial" charset="0"/>
              </a:rPr>
              <a:t/>
            </a:r>
            <a:br>
              <a:rPr lang="ru-RU" sz="2800" b="1" kern="1200" dirty="0" smtClean="0">
                <a:solidFill>
                  <a:srgbClr val="C00000"/>
                </a:solidFill>
                <a:latin typeface="Arial" charset="0"/>
                <a:ea typeface="+mn-ea"/>
                <a:cs typeface="Arial" charset="0"/>
              </a:rPr>
            </a:br>
            <a:r>
              <a:rPr lang="ru-RU" sz="2800" dirty="0" smtClean="0"/>
              <a:t>Пользователь может получить сообщение (по телефону, почте или </a:t>
            </a:r>
            <a:r>
              <a:rPr lang="en-US" sz="2800" dirty="0" smtClean="0"/>
              <a:t>SMS</a:t>
            </a:r>
            <a:r>
              <a:rPr lang="ru-RU" sz="2800" dirty="0" smtClean="0"/>
              <a:t>), что выиграл некий приз, а для его получения необходимо «уплатить налог», «оплатить доставку» или просто пополнить какой-то счет в </a:t>
            </a:r>
            <a:r>
              <a:rPr lang="ru-RU" sz="2800" dirty="0" err="1" smtClean="0"/>
              <a:t>Яндекс.Деньгах</a:t>
            </a:r>
            <a:r>
              <a:rPr lang="ru-RU" sz="2800" dirty="0" smtClean="0"/>
              <a:t>. При этом, конечно же, никакого обещанного приза пользователь не получит.</a:t>
            </a:r>
            <a:r>
              <a:rPr lang="ru-RU" sz="4800" dirty="0" smtClean="0"/>
              <a:t/>
            </a:r>
            <a:br>
              <a:rPr lang="ru-RU" sz="4800" dirty="0" smtClean="0"/>
            </a:br>
            <a:endParaRPr lang="ru-RU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  <p:transition spd="med"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Заголовок 1"/>
          <p:cNvSpPr>
            <a:spLocks noGrp="1"/>
          </p:cNvSpPr>
          <p:nvPr>
            <p:ph type="title"/>
          </p:nvPr>
        </p:nvSpPr>
        <p:spPr>
          <a:xfrm>
            <a:off x="0" y="476671"/>
            <a:ext cx="5076056" cy="809203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3200" b="1" dirty="0" smtClean="0">
                <a:solidFill>
                  <a:srgbClr val="C00000"/>
                </a:solidFill>
              </a:rPr>
              <a:t>Бесплатное скачивание файлов с подпиской</a:t>
            </a:r>
            <a:r>
              <a:rPr lang="ru-RU" sz="3200" dirty="0" smtClean="0">
                <a:solidFill>
                  <a:srgbClr val="C00000"/>
                </a:solidFill>
              </a:rPr>
              <a:t/>
            </a:r>
            <a:br>
              <a:rPr lang="ru-RU" sz="3200" dirty="0" smtClean="0">
                <a:solidFill>
                  <a:srgbClr val="C00000"/>
                </a:solidFill>
              </a:rPr>
            </a:br>
            <a:endParaRPr lang="ru-RU" sz="4000" b="1" dirty="0" smtClean="0">
              <a:solidFill>
                <a:srgbClr val="FF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  <a:sym typeface="Arial" charset="0"/>
            </a:endParaRPr>
          </a:p>
        </p:txBody>
      </p:sp>
      <p:sp>
        <p:nvSpPr>
          <p:cNvPr id="19459" name="Содержимое 2"/>
          <p:cNvSpPr>
            <a:spLocks noGrp="1"/>
          </p:cNvSpPr>
          <p:nvPr>
            <p:ph sz="half" idx="1"/>
          </p:nvPr>
        </p:nvSpPr>
        <p:spPr>
          <a:xfrm>
            <a:off x="122238" y="1376363"/>
            <a:ext cx="6610002" cy="1044575"/>
          </a:xfrm>
        </p:spPr>
        <p:txBody>
          <a:bodyPr/>
          <a:lstStyle/>
          <a:p>
            <a:pPr>
              <a:buNone/>
            </a:pPr>
            <a:r>
              <a:rPr lang="ru-RU" sz="2400" b="1" dirty="0" smtClean="0"/>
              <a:t>Часто, чтобы скачать бесплатный файл или</a:t>
            </a:r>
          </a:p>
          <a:p>
            <a:pPr>
              <a:buNone/>
            </a:pPr>
            <a:r>
              <a:rPr lang="ru-RU" sz="2400" b="1" dirty="0" smtClean="0"/>
              <a:t>посмотреть видео в хорошем качестве без</a:t>
            </a:r>
          </a:p>
          <a:p>
            <a:pPr>
              <a:buNone/>
            </a:pPr>
            <a:r>
              <a:rPr lang="ru-RU" sz="2400" b="1" dirty="0" smtClean="0"/>
              <a:t>рекламы, сайты предлагают ввести</a:t>
            </a:r>
          </a:p>
          <a:p>
            <a:pPr>
              <a:buNone/>
            </a:pPr>
            <a:r>
              <a:rPr lang="ru-RU" sz="2400" b="1" dirty="0" smtClean="0"/>
              <a:t>мобильный номер. Если сделать это,</a:t>
            </a:r>
          </a:p>
          <a:p>
            <a:pPr>
              <a:buNone/>
            </a:pPr>
            <a:r>
              <a:rPr lang="ru-RU" sz="2400" b="1" dirty="0" smtClean="0"/>
              <a:t>включится подписка и с указанного номера</a:t>
            </a:r>
          </a:p>
          <a:p>
            <a:pPr>
              <a:buNone/>
            </a:pPr>
            <a:r>
              <a:rPr lang="ru-RU" sz="2400" b="1" dirty="0" smtClean="0"/>
              <a:t>могут начать списываться деньги.</a:t>
            </a:r>
          </a:p>
          <a:p>
            <a:pPr>
              <a:buNone/>
            </a:pPr>
            <a:r>
              <a:rPr lang="ru-RU" sz="2400" b="1" dirty="0" smtClean="0"/>
              <a:t> </a:t>
            </a:r>
            <a:r>
              <a:rPr lang="en-US" sz="2400" b="1" u="sng" dirty="0" err="1" smtClean="0"/>
              <a:t>Рекомендации</a:t>
            </a:r>
            <a:r>
              <a:rPr lang="en-US" sz="2400" b="1" u="sng" dirty="0" smtClean="0"/>
              <a:t>:</a:t>
            </a:r>
            <a:endParaRPr lang="ru-RU" sz="2400" b="1" u="sng" dirty="0" smtClean="0"/>
          </a:p>
          <a:p>
            <a:pPr lvl="0"/>
            <a:r>
              <a:rPr lang="ru-RU" sz="2400" b="1" dirty="0" smtClean="0"/>
              <a:t>Не указывать свой мобильный номер на незнакомых сайтах.</a:t>
            </a:r>
          </a:p>
          <a:p>
            <a:pPr lvl="0"/>
            <a:r>
              <a:rPr lang="ru-RU" sz="2400" b="1" dirty="0" smtClean="0"/>
              <a:t>Если подписка уже оформлена, позвонить в службу поддержки оператора и попросить отключить её.</a:t>
            </a:r>
          </a:p>
          <a:p>
            <a:pPr eaLnBrk="1" hangingPunct="1">
              <a:buNone/>
            </a:pPr>
            <a:endParaRPr lang="ru-RU" sz="2400" dirty="0" smtClean="0"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Заголовок 1"/>
          <p:cNvSpPr>
            <a:spLocks noGrp="1"/>
          </p:cNvSpPr>
          <p:nvPr>
            <p:ph type="title"/>
          </p:nvPr>
        </p:nvSpPr>
        <p:spPr>
          <a:xfrm>
            <a:off x="179388" y="404664"/>
            <a:ext cx="6192812" cy="625624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b="1" dirty="0" smtClean="0">
                <a:solidFill>
                  <a:srgbClr val="002060"/>
                </a:solidFill>
              </a:rPr>
              <a:t>Ресурсы  образовательного назначения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b="1" dirty="0" smtClean="0">
              <a:solidFill>
                <a:srgbClr val="FF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  <a:sym typeface="Arial" charset="0"/>
            </a:endParaRPr>
          </a:p>
        </p:txBody>
      </p:sp>
      <p:sp>
        <p:nvSpPr>
          <p:cNvPr id="20483" name="Содержимое 2"/>
          <p:cNvSpPr>
            <a:spLocks noGrp="1"/>
          </p:cNvSpPr>
          <p:nvPr>
            <p:ph sz="half" idx="1"/>
          </p:nvPr>
        </p:nvSpPr>
        <p:spPr>
          <a:xfrm>
            <a:off x="0" y="1124745"/>
            <a:ext cx="7884368" cy="4590256"/>
          </a:xfrm>
        </p:spPr>
        <p:txBody>
          <a:bodyPr/>
          <a:lstStyle/>
          <a:p>
            <a:pPr lvl="0"/>
            <a:r>
              <a:rPr lang="ru-RU" sz="2000" b="1" dirty="0" err="1" smtClean="0"/>
              <a:t>Видеоуроки</a:t>
            </a:r>
            <a:r>
              <a:rPr lang="ru-RU" sz="2000" b="1" dirty="0" smtClean="0"/>
              <a:t> «</a:t>
            </a:r>
            <a:r>
              <a:rPr lang="ru-RU" sz="2000" b="1" dirty="0" err="1" smtClean="0"/>
              <a:t>ИнтернетУрок</a:t>
            </a:r>
            <a:r>
              <a:rPr lang="ru-RU" sz="2000" b="1" dirty="0" smtClean="0"/>
              <a:t>» – http://interneturok.ru</a:t>
            </a:r>
          </a:p>
          <a:p>
            <a:pPr lvl="0"/>
            <a:r>
              <a:rPr lang="ru-RU" sz="2000" b="1" dirty="0" smtClean="0"/>
              <a:t>ВСЕВЕД: все об образовании – http://www.ed.vseved.ru/</a:t>
            </a:r>
          </a:p>
          <a:p>
            <a:pPr lvl="0"/>
            <a:r>
              <a:rPr lang="ru-RU" sz="2000" b="1" dirty="0" smtClean="0"/>
              <a:t>Коллекция «История образования» Российского общеобразовательного портала – http://museum.edu.ru</a:t>
            </a:r>
          </a:p>
          <a:p>
            <a:pPr lvl="0"/>
            <a:r>
              <a:rPr lang="ru-RU" sz="2000" b="1" dirty="0" smtClean="0"/>
              <a:t>Методические материалы и программное обеспечение для школьников и учителей: сайт К.Ю. Полякова – http://kpolyakov.narod.ru</a:t>
            </a:r>
          </a:p>
          <a:p>
            <a:pPr lvl="0"/>
            <a:r>
              <a:rPr lang="ru-RU" sz="2000" b="1" dirty="0" smtClean="0"/>
              <a:t>Образовательные проекты компании «Кирилл и </a:t>
            </a:r>
            <a:r>
              <a:rPr lang="ru-RU" sz="2000" b="1" dirty="0" err="1" smtClean="0"/>
              <a:t>Мефодий</a:t>
            </a:r>
            <a:r>
              <a:rPr lang="ru-RU" sz="2000" b="1" dirty="0" smtClean="0"/>
              <a:t>» – http://edu.km.ru</a:t>
            </a:r>
          </a:p>
          <a:p>
            <a:pPr lvl="0"/>
            <a:r>
              <a:rPr lang="ru-RU" sz="2000" b="1" dirty="0" smtClean="0"/>
              <a:t>Обучающие сетевые олимпиады – http://oso.rcsz.ru</a:t>
            </a:r>
          </a:p>
          <a:p>
            <a:pPr lvl="0"/>
            <a:r>
              <a:rPr lang="ru-RU" sz="2000" b="1" dirty="0" smtClean="0"/>
              <a:t>Сайт «Профориентация: кем стать?» – </a:t>
            </a:r>
            <a:r>
              <a:rPr lang="ru-RU" sz="2000" b="1" dirty="0" err="1" smtClean="0"/>
              <a:t>www.proforientator.ru</a:t>
            </a:r>
            <a:endParaRPr lang="ru-RU" sz="2000" b="1" dirty="0" smtClean="0"/>
          </a:p>
          <a:p>
            <a:pPr lvl="0"/>
            <a:r>
              <a:rPr lang="ru-RU" sz="2000" b="1" dirty="0" smtClean="0"/>
              <a:t>Школьный сектор Ассоциации RELARN – </a:t>
            </a:r>
            <a:r>
              <a:rPr lang="ru-RU" sz="2000" b="1" u="sng" dirty="0" smtClean="0">
                <a:hlinkClick r:id="rId2"/>
              </a:rPr>
              <a:t>http://school-sector.relarn.ru</a:t>
            </a:r>
            <a:endParaRPr lang="ru-RU" sz="2000" b="1" dirty="0" smtClean="0"/>
          </a:p>
          <a:p>
            <a:pPr lvl="0"/>
            <a:r>
              <a:rPr lang="ru-RU" sz="2000" b="1" dirty="0" smtClean="0"/>
              <a:t>Игра «Изучи </a:t>
            </a:r>
            <a:r>
              <a:rPr lang="ru-RU" sz="2000" b="1" dirty="0" err="1" smtClean="0"/>
              <a:t>интернет-управляй</a:t>
            </a:r>
            <a:r>
              <a:rPr lang="ru-RU" sz="2000" b="1" dirty="0" smtClean="0"/>
              <a:t> им» </a:t>
            </a:r>
            <a:r>
              <a:rPr lang="ru-RU" sz="2000" b="1" dirty="0" smtClean="0">
                <a:hlinkClick r:id="rId3"/>
              </a:rPr>
              <a:t>http://игра-интернет.рф/</a:t>
            </a:r>
            <a:r>
              <a:rPr lang="ru-RU" sz="2000" b="1" dirty="0" smtClean="0"/>
              <a:t> -  позволяет изучить устройство Интернета через игровую форму.</a:t>
            </a:r>
          </a:p>
          <a:p>
            <a:pPr eaLnBrk="1" hangingPunct="1">
              <a:buNone/>
            </a:pPr>
            <a:endParaRPr lang="ru-RU" sz="2400" dirty="0" smtClean="0">
              <a:cs typeface="Times New Roman" pitchFamily="18" charset="0"/>
            </a:endParaRPr>
          </a:p>
        </p:txBody>
      </p:sp>
      <p:pic>
        <p:nvPicPr>
          <p:cNvPr id="6" name="Содержимое 5" descr="1.4.2.jpg"/>
          <p:cNvPicPr>
            <a:picLocks noGrp="1" noChangeAspect="1"/>
          </p:cNvPicPr>
          <p:nvPr>
            <p:ph sz="half" idx="2"/>
          </p:nvPr>
        </p:nvPicPr>
        <p:blipFill>
          <a:blip r:embed="rId4" cstate="print"/>
          <a:stretch>
            <a:fillRect/>
          </a:stretch>
        </p:blipFill>
        <p:spPr>
          <a:xfrm>
            <a:off x="6286512" y="142852"/>
            <a:ext cx="2357454" cy="2368680"/>
          </a:xfrm>
          <a:prstGeom prst="roundRect">
            <a:avLst>
              <a:gd name="adj" fmla="val 16667"/>
            </a:avLst>
          </a:prstGeom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ransition spd="med"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28625" y="0"/>
            <a:ext cx="8358188" cy="2857500"/>
          </a:xfrm>
        </p:spPr>
        <p:txBody>
          <a:bodyPr anchor="ctr"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54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борьба с сетевыми угрозами</a:t>
            </a:r>
            <a:endParaRPr lang="ru-RU" sz="54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pic>
        <p:nvPicPr>
          <p:cNvPr id="5" name="Рисунок 4" descr="42240c70de234efd199d05eaa7c5f19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28596" y="2625322"/>
            <a:ext cx="5429288" cy="407196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5" y="142875"/>
            <a:ext cx="4714875" cy="1500188"/>
          </a:xfrm>
        </p:spPr>
        <p:txBody>
          <a:bodyPr/>
          <a:lstStyle/>
          <a:p>
            <a:pPr algn="ctr">
              <a:defRPr/>
            </a:pPr>
            <a:r>
              <a:rPr lang="ru-RU" sz="40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Arial" charset="0"/>
              </a:rPr>
              <a:t>Установите комплексную систему защиты!</a:t>
            </a:r>
          </a:p>
        </p:txBody>
      </p:sp>
      <p:sp>
        <p:nvSpPr>
          <p:cNvPr id="34819" name="Содержимое 2"/>
          <p:cNvSpPr>
            <a:spLocks noGrp="1"/>
          </p:cNvSpPr>
          <p:nvPr>
            <p:ph idx="1"/>
          </p:nvPr>
        </p:nvSpPr>
        <p:spPr>
          <a:xfrm>
            <a:off x="142875" y="1857375"/>
            <a:ext cx="5929313" cy="4714875"/>
          </a:xfrm>
        </p:spPr>
        <p:txBody>
          <a:bodyPr/>
          <a:lstStyle/>
          <a:p>
            <a:pPr>
              <a:buFont typeface="Wingdings" pitchFamily="2" charset="2"/>
              <a:buChar char=""/>
            </a:pPr>
            <a:r>
              <a:rPr lang="ru-RU" smtClean="0">
                <a:cs typeface="Times New Roman" pitchFamily="18" charset="0"/>
              </a:rPr>
              <a:t>Установка обычного антивируса – вчерашний день. Сегодня актуальны так называемые «комплексные системы защиты», включающие в себя антивирус, файрволл, антиспам – фильтр и еще пару – тройку модулей для полной защиты вашего компьютера.</a:t>
            </a:r>
          </a:p>
          <a:p>
            <a:pPr>
              <a:buFont typeface="Wingdings" pitchFamily="2" charset="2"/>
              <a:buChar char=""/>
            </a:pPr>
            <a:r>
              <a:rPr lang="ru-RU" smtClean="0">
                <a:cs typeface="Times New Roman" pitchFamily="18" charset="0"/>
              </a:rPr>
              <a:t>Новые вирусы появляются ежедневно, поэтому не забывайте регулярно обновлять базы сигнатур, лучше всего настроить программу на автоматическое обновление.</a:t>
            </a:r>
          </a:p>
          <a:p>
            <a:endParaRPr lang="ru-RU" smtClean="0"/>
          </a:p>
        </p:txBody>
      </p:sp>
      <p:pic>
        <p:nvPicPr>
          <p:cNvPr id="34820" name="Picture 2" descr="C:\Users\The CraZy\Desktop\Закрытие недели профессии\antivirusnye_programmy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00750" y="0"/>
            <a:ext cx="2674938" cy="258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5" y="142875"/>
            <a:ext cx="4786313" cy="1857375"/>
          </a:xfrm>
        </p:spPr>
        <p:txBody>
          <a:bodyPr/>
          <a:lstStyle/>
          <a:p>
            <a:pPr algn="ctr">
              <a:defRPr/>
            </a:pPr>
            <a:r>
              <a:rPr lang="ru-RU" sz="40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Arial" charset="0"/>
              </a:rPr>
              <a:t>Будьте осторожны</a:t>
            </a:r>
            <a:br>
              <a:rPr lang="ru-RU" sz="40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Arial" charset="0"/>
              </a:rPr>
            </a:br>
            <a:r>
              <a:rPr lang="ru-RU" sz="40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Arial" charset="0"/>
              </a:rPr>
              <a:t>с электронной почтой!</a:t>
            </a:r>
          </a:p>
        </p:txBody>
      </p:sp>
      <p:sp>
        <p:nvSpPr>
          <p:cNvPr id="35843" name="Содержимое 2"/>
          <p:cNvSpPr>
            <a:spLocks noGrp="1"/>
          </p:cNvSpPr>
          <p:nvPr>
            <p:ph idx="1"/>
          </p:nvPr>
        </p:nvSpPr>
        <p:spPr>
          <a:xfrm>
            <a:off x="142875" y="2214563"/>
            <a:ext cx="6715125" cy="3881437"/>
          </a:xfrm>
        </p:spPr>
        <p:txBody>
          <a:bodyPr/>
          <a:lstStyle/>
          <a:p>
            <a:pPr>
              <a:buFont typeface="Wingdings" pitchFamily="2" charset="2"/>
              <a:buChar char=""/>
            </a:pPr>
            <a:r>
              <a:rPr lang="ru-RU" smtClean="0">
                <a:cs typeface="Times New Roman" pitchFamily="18" charset="0"/>
              </a:rPr>
              <a:t>Не стоит передавать какую-либо важную информацию через электронную почту.</a:t>
            </a:r>
          </a:p>
          <a:p>
            <a:pPr>
              <a:buFont typeface="Wingdings" pitchFamily="2" charset="2"/>
              <a:buChar char=""/>
            </a:pPr>
            <a:r>
              <a:rPr lang="ru-RU" smtClean="0">
                <a:cs typeface="Times New Roman" pitchFamily="18" charset="0"/>
              </a:rPr>
              <a:t>Установите запрет открытия вложений электронной почты, поскольку многие вирусы содержатся во вложениях и начинают распространяться сразу после открытия вложения.</a:t>
            </a:r>
          </a:p>
          <a:p>
            <a:pPr>
              <a:buFont typeface="Wingdings" pitchFamily="2" charset="2"/>
              <a:buChar char=""/>
            </a:pPr>
            <a:r>
              <a:rPr lang="ru-RU" smtClean="0">
                <a:cs typeface="Times New Roman" pitchFamily="18" charset="0"/>
              </a:rPr>
              <a:t>Программы Microsoft Outlookи Windows Mail помогают блокировать потенциально опасные вложения.</a:t>
            </a:r>
          </a:p>
          <a:p>
            <a:endParaRPr lang="ru-RU" sz="1800" smtClean="0"/>
          </a:p>
        </p:txBody>
      </p:sp>
    </p:spTree>
  </p:cSld>
  <p:clrMapOvr>
    <a:masterClrMapping/>
  </p:clrMapOvr>
  <p:transition spd="med"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5" y="142875"/>
            <a:ext cx="4929188" cy="2071688"/>
          </a:xfrm>
        </p:spPr>
        <p:txBody>
          <a:bodyPr/>
          <a:lstStyle/>
          <a:p>
            <a:pPr algn="ctr">
              <a:defRPr/>
            </a:pPr>
            <a:r>
              <a:rPr lang="ru-RU" sz="36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Arial" charset="0"/>
              </a:rPr>
              <a:t>Пользуйтесь браузерами </a:t>
            </a:r>
            <a:r>
              <a:rPr lang="ru-RU" sz="3600" b="1" dirty="0" err="1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Arial" charset="0"/>
              </a:rPr>
              <a:t>Mozilla</a:t>
            </a:r>
            <a:r>
              <a:rPr lang="ru-RU" sz="36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Arial" charset="0"/>
              </a:rPr>
              <a:t> </a:t>
            </a:r>
            <a:r>
              <a:rPr lang="ru-RU" sz="3600" b="1" dirty="0" err="1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Arial" charset="0"/>
              </a:rPr>
              <a:t>Firefox</a:t>
            </a:r>
            <a:r>
              <a:rPr lang="ru-RU" sz="36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Arial" charset="0"/>
              </a:rPr>
              <a:t>, </a:t>
            </a:r>
            <a:r>
              <a:rPr lang="ru-RU" sz="3600" b="1" dirty="0" err="1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Arial" charset="0"/>
              </a:rPr>
              <a:t>Google</a:t>
            </a:r>
            <a:r>
              <a:rPr lang="ru-RU" sz="36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Arial" charset="0"/>
              </a:rPr>
              <a:t> </a:t>
            </a:r>
            <a:r>
              <a:rPr lang="ru-RU" sz="3600" b="1" dirty="0" err="1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Arial" charset="0"/>
              </a:rPr>
              <a:t>Chrome</a:t>
            </a:r>
            <a:r>
              <a:rPr lang="ru-RU" sz="36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Arial" charset="0"/>
              </a:rPr>
              <a:t> и </a:t>
            </a:r>
            <a:r>
              <a:rPr lang="ru-RU" sz="3600" b="1" dirty="0" err="1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Arial" charset="0"/>
              </a:rPr>
              <a:t>Apple</a:t>
            </a:r>
            <a:r>
              <a:rPr lang="ru-RU" sz="36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Arial" charset="0"/>
              </a:rPr>
              <a:t> </a:t>
            </a:r>
            <a:r>
              <a:rPr lang="ru-RU" sz="3600" b="1" dirty="0" err="1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Arial" charset="0"/>
              </a:rPr>
              <a:t>Safari</a:t>
            </a:r>
            <a:r>
              <a:rPr lang="ru-RU" sz="36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Arial" charset="0"/>
              </a:rPr>
              <a:t>!</a:t>
            </a:r>
          </a:p>
        </p:txBody>
      </p:sp>
      <p:sp>
        <p:nvSpPr>
          <p:cNvPr id="36867" name="Содержимое 2"/>
          <p:cNvSpPr>
            <a:spLocks noGrp="1"/>
          </p:cNvSpPr>
          <p:nvPr>
            <p:ph idx="1"/>
          </p:nvPr>
        </p:nvSpPr>
        <p:spPr>
          <a:xfrm>
            <a:off x="0" y="2357438"/>
            <a:ext cx="6858000" cy="4310062"/>
          </a:xfrm>
        </p:spPr>
        <p:txBody>
          <a:bodyPr/>
          <a:lstStyle/>
          <a:p>
            <a:pPr>
              <a:buFont typeface="Wingdings" pitchFamily="2" charset="2"/>
              <a:buChar char=""/>
            </a:pPr>
            <a:r>
              <a:rPr lang="ru-RU" smtClean="0">
                <a:cs typeface="Times New Roman" pitchFamily="18" charset="0"/>
              </a:rPr>
              <a:t>Большинство червей и вредоносных скриптов ориентированы под Internet Explorer и Opera.</a:t>
            </a:r>
          </a:p>
          <a:p>
            <a:pPr>
              <a:buFont typeface="Wingdings" pitchFamily="2" charset="2"/>
              <a:buChar char=""/>
            </a:pPr>
            <a:r>
              <a:rPr lang="ru-RU" smtClean="0">
                <a:cs typeface="Times New Roman" pitchFamily="18" charset="0"/>
              </a:rPr>
              <a:t>I</a:t>
            </a:r>
            <a:r>
              <a:rPr lang="en-US" smtClean="0">
                <a:cs typeface="Times New Roman" pitchFamily="18" charset="0"/>
              </a:rPr>
              <a:t>E</a:t>
            </a:r>
            <a:r>
              <a:rPr lang="ru-RU" smtClean="0">
                <a:cs typeface="Times New Roman" pitchFamily="18" charset="0"/>
              </a:rPr>
              <a:t> до сих пор удерживает первую строчку в рейтинге популярности, но лишь потому, что он встроен в Windows.</a:t>
            </a:r>
          </a:p>
          <a:p>
            <a:pPr>
              <a:buFont typeface="Wingdings" pitchFamily="2" charset="2"/>
              <a:buChar char=""/>
            </a:pPr>
            <a:r>
              <a:rPr lang="ru-RU" smtClean="0">
                <a:cs typeface="Times New Roman" pitchFamily="18" charset="0"/>
              </a:rPr>
              <a:t>Opera очень популярна в России из-за ее призрачного удобства и реально большого числа настроек.</a:t>
            </a:r>
          </a:p>
          <a:p>
            <a:pPr>
              <a:buFont typeface="Wingdings" pitchFamily="2" charset="2"/>
              <a:buChar char=""/>
            </a:pPr>
            <a:r>
              <a:rPr lang="ru-RU" smtClean="0">
                <a:cs typeface="Times New Roman" pitchFamily="18" charset="0"/>
              </a:rPr>
              <a:t>Уровень безопасности сильно хромает как у одного, так и у второго браузера, поэтому лучше им и не пользоваться вовсе.</a:t>
            </a:r>
          </a:p>
          <a:p>
            <a:pPr>
              <a:buFont typeface="Wingdings" pitchFamily="2" charset="2"/>
              <a:buChar char=""/>
            </a:pPr>
            <a:endParaRPr lang="ru-RU" smtClean="0"/>
          </a:p>
          <a:p>
            <a:endParaRPr lang="ru-RU" sz="1800" smtClean="0"/>
          </a:p>
        </p:txBody>
      </p:sp>
      <p:pic>
        <p:nvPicPr>
          <p:cNvPr id="5" name="Рисунок 4" descr="1356613471_9362379dd74d140eef6bba719dde4d82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6500826" y="0"/>
            <a:ext cx="2524128" cy="257960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214313" y="428625"/>
            <a:ext cx="4703762" cy="936625"/>
          </a:xfrm>
        </p:spPr>
        <p:txBody>
          <a:bodyPr/>
          <a:lstStyle/>
          <a:p>
            <a:pPr algn="ctr" eaLnBrk="1" hangingPunct="1">
              <a:buSzPct val="100000"/>
              <a:defRPr/>
            </a:pPr>
            <a:r>
              <a:rPr lang="ru-RU" sz="40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Arial" charset="0"/>
              </a:rPr>
              <a:t>Интернет</a:t>
            </a:r>
          </a:p>
        </p:txBody>
      </p:sp>
      <p:sp>
        <p:nvSpPr>
          <p:cNvPr id="6147" name="Rectangle 2"/>
          <p:cNvSpPr txBox="1">
            <a:spLocks noChangeArrowheads="1"/>
          </p:cNvSpPr>
          <p:nvPr/>
        </p:nvSpPr>
        <p:spPr bwMode="auto">
          <a:xfrm>
            <a:off x="242888" y="1773238"/>
            <a:ext cx="5543550" cy="3671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ru-RU" sz="3200" b="1" i="1" dirty="0">
                <a:latin typeface="Times New Roman" pitchFamily="18" charset="0"/>
                <a:cs typeface="Times New Roman" pitchFamily="18" charset="0"/>
              </a:rPr>
              <a:t>Интернет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– это объединенные между собой компьютерные сети, глобальная мировая система передачи информации с помощью информационно-вычислительных ресурсов.</a:t>
            </a:r>
          </a:p>
        </p:txBody>
      </p:sp>
      <p:pic>
        <p:nvPicPr>
          <p:cNvPr id="5" name="Рисунок 4" descr="286359.png"/>
          <p:cNvPicPr>
            <a:picLocks noChangeAspect="1"/>
          </p:cNvPicPr>
          <p:nvPr/>
        </p:nvPicPr>
        <p:blipFill>
          <a:blip r:embed="rId2" cstate="print">
            <a:lum contrast="10000"/>
          </a:blip>
          <a:stretch>
            <a:fillRect/>
          </a:stretch>
        </p:blipFill>
        <p:spPr>
          <a:xfrm>
            <a:off x="5786446" y="142852"/>
            <a:ext cx="3190875" cy="20193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5" y="142875"/>
            <a:ext cx="4714875" cy="1500188"/>
          </a:xfrm>
        </p:spPr>
        <p:txBody>
          <a:bodyPr/>
          <a:lstStyle/>
          <a:p>
            <a:pPr algn="ctr">
              <a:defRPr/>
            </a:pPr>
            <a:r>
              <a:rPr lang="ru-RU" sz="40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Arial" charset="0"/>
              </a:rPr>
              <a:t>Обновляйте операционную систему </a:t>
            </a:r>
            <a:r>
              <a:rPr lang="ru-RU" sz="4000" b="1" dirty="0" err="1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Arial" charset="0"/>
              </a:rPr>
              <a:t>Windows</a:t>
            </a:r>
            <a:r>
              <a:rPr lang="ru-RU" sz="40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Arial" charset="0"/>
              </a:rPr>
              <a:t>!</a:t>
            </a:r>
          </a:p>
        </p:txBody>
      </p:sp>
      <p:sp>
        <p:nvSpPr>
          <p:cNvPr id="37891" name="Содержимое 2"/>
          <p:cNvSpPr>
            <a:spLocks noGrp="1"/>
          </p:cNvSpPr>
          <p:nvPr>
            <p:ph idx="1"/>
          </p:nvPr>
        </p:nvSpPr>
        <p:spPr>
          <a:xfrm>
            <a:off x="142875" y="2357438"/>
            <a:ext cx="6072188" cy="3738562"/>
          </a:xfrm>
        </p:spPr>
        <p:txBody>
          <a:bodyPr/>
          <a:lstStyle/>
          <a:p>
            <a:pPr>
              <a:buFont typeface="Wingdings" pitchFamily="2" charset="2"/>
              <a:buChar char=""/>
            </a:pPr>
            <a:r>
              <a:rPr lang="ru-RU" smtClean="0">
                <a:cs typeface="Times New Roman" pitchFamily="18" charset="0"/>
              </a:rPr>
              <a:t>Постоянно обновляйте операционную систему Windows.</a:t>
            </a:r>
          </a:p>
          <a:p>
            <a:pPr>
              <a:buFont typeface="Wingdings" pitchFamily="2" charset="2"/>
              <a:buChar char=""/>
            </a:pPr>
            <a:r>
              <a:rPr lang="ru-RU" smtClean="0">
                <a:cs typeface="Times New Roman" pitchFamily="18" charset="0"/>
              </a:rPr>
              <a:t>Корпорация Microsoft периодически выпускает специальные обновления безопасности, которые могут помочь защитить компьютер.</a:t>
            </a:r>
          </a:p>
          <a:p>
            <a:pPr>
              <a:buFont typeface="Wingdings" pitchFamily="2" charset="2"/>
              <a:buChar char=""/>
            </a:pPr>
            <a:r>
              <a:rPr lang="ru-RU" smtClean="0">
                <a:cs typeface="Times New Roman" pitchFamily="18" charset="0"/>
              </a:rPr>
              <a:t>Эти обновления могут предотвратить вирусные и другие атаки на компьютер, закрывая потенциально опасные точки входа.</a:t>
            </a:r>
          </a:p>
          <a:p>
            <a:endParaRPr lang="ru-RU" sz="1800" smtClean="0"/>
          </a:p>
        </p:txBody>
      </p:sp>
      <p:pic>
        <p:nvPicPr>
          <p:cNvPr id="5" name="Рисунок 4" descr="1351676398_4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6072198" y="142852"/>
            <a:ext cx="2857520" cy="285752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ransition spd="med"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5" y="142875"/>
            <a:ext cx="4357688" cy="1071563"/>
          </a:xfrm>
        </p:spPr>
        <p:txBody>
          <a:bodyPr/>
          <a:lstStyle/>
          <a:p>
            <a:pPr algn="ctr">
              <a:defRPr/>
            </a:pPr>
            <a:r>
              <a:rPr lang="ru-RU" sz="40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Arial" charset="0"/>
              </a:rPr>
              <a:t>Не отправляйте</a:t>
            </a:r>
            <a:br>
              <a:rPr lang="ru-RU" sz="40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Arial" charset="0"/>
              </a:rPr>
            </a:br>
            <a:r>
              <a:rPr lang="ru-RU" sz="40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Arial" charset="0"/>
              </a:rPr>
              <a:t>SMS-сообщения!</a:t>
            </a:r>
          </a:p>
        </p:txBody>
      </p:sp>
      <p:sp>
        <p:nvSpPr>
          <p:cNvPr id="38915" name="Содержимое 2"/>
          <p:cNvSpPr>
            <a:spLocks noGrp="1"/>
          </p:cNvSpPr>
          <p:nvPr>
            <p:ph idx="1"/>
          </p:nvPr>
        </p:nvSpPr>
        <p:spPr>
          <a:xfrm>
            <a:off x="0" y="1285875"/>
            <a:ext cx="6858000" cy="5572125"/>
          </a:xfrm>
        </p:spPr>
        <p:txBody>
          <a:bodyPr/>
          <a:lstStyle/>
          <a:p>
            <a:pPr>
              <a:buFont typeface="Wingdings" pitchFamily="2" charset="2"/>
              <a:buChar char=""/>
            </a:pPr>
            <a:r>
              <a:rPr lang="ru-RU" smtClean="0">
                <a:cs typeface="Times New Roman" pitchFamily="18" charset="0"/>
              </a:rPr>
              <a:t>Сейчас очень популярны сайты, предлагающие доступ к чужим SMS и распечаткам звонков,  также очень часто при скачивании файлов вам предлагают ввести свой номер, или внезапно появляется блокирующее окно, которое якобы можно убрать с помощью отправки </a:t>
            </a:r>
            <a:r>
              <a:rPr lang="en-US" smtClean="0">
                <a:cs typeface="Times New Roman" pitchFamily="18" charset="0"/>
              </a:rPr>
              <a:t>SMS</a:t>
            </a:r>
            <a:r>
              <a:rPr lang="ru-RU" smtClean="0">
                <a:cs typeface="Times New Roman" pitchFamily="18" charset="0"/>
              </a:rPr>
              <a:t>.</a:t>
            </a:r>
          </a:p>
          <a:p>
            <a:pPr>
              <a:buFont typeface="Wingdings" pitchFamily="2" charset="2"/>
              <a:buChar char=""/>
            </a:pPr>
            <a:r>
              <a:rPr lang="ru-RU" smtClean="0">
                <a:cs typeface="Times New Roman" pitchFamily="18" charset="0"/>
              </a:rPr>
              <a:t>При отправке </a:t>
            </a:r>
            <a:r>
              <a:rPr lang="en-US" smtClean="0">
                <a:cs typeface="Times New Roman" pitchFamily="18" charset="0"/>
              </a:rPr>
              <a:t>SMS</a:t>
            </a:r>
            <a:r>
              <a:rPr lang="ru-RU" smtClean="0">
                <a:cs typeface="Times New Roman" pitchFamily="18" charset="0"/>
              </a:rPr>
              <a:t>, в лучшем случае, можно лишиться 300-600 рублей на счету телефона – если нужно будет отправить сообщение на короткий номер для оплаты, в худшем – на компьютере появится ужасный вирус.</a:t>
            </a:r>
          </a:p>
          <a:p>
            <a:pPr>
              <a:buFont typeface="Wingdings" pitchFamily="2" charset="2"/>
              <a:buChar char=""/>
            </a:pPr>
            <a:r>
              <a:rPr lang="ru-RU" smtClean="0">
                <a:cs typeface="Times New Roman" pitchFamily="18" charset="0"/>
              </a:rPr>
              <a:t>Поэтому никогда не отправляйте SMS-сообщения и не вводите свой номер телефона на сомнительных сайтах при регистрации.</a:t>
            </a:r>
          </a:p>
          <a:p>
            <a:pPr>
              <a:buFont typeface="Wingdings" pitchFamily="2" charset="2"/>
              <a:buChar char=""/>
            </a:pPr>
            <a:endParaRPr lang="ru-RU" smtClean="0"/>
          </a:p>
          <a:p>
            <a:endParaRPr lang="ru-RU" sz="1800" smtClean="0"/>
          </a:p>
        </p:txBody>
      </p:sp>
      <p:pic>
        <p:nvPicPr>
          <p:cNvPr id="4" name="Рисунок 3" descr="virus-sms.gif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6124044" y="1"/>
            <a:ext cx="3019955" cy="142873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ransition spd="med"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5" y="142875"/>
            <a:ext cx="4929188" cy="2143125"/>
          </a:xfrm>
        </p:spPr>
        <p:txBody>
          <a:bodyPr/>
          <a:lstStyle/>
          <a:p>
            <a:pPr algn="ctr">
              <a:defRPr/>
            </a:pPr>
            <a:r>
              <a:rPr lang="ru-RU" sz="40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Arial" charset="0"/>
              </a:rPr>
              <a:t>Пользуйтесь лицензионным программным обеспечением!</a:t>
            </a:r>
          </a:p>
        </p:txBody>
      </p:sp>
      <p:sp>
        <p:nvSpPr>
          <p:cNvPr id="39939" name="Содержимое 2"/>
          <p:cNvSpPr>
            <a:spLocks noGrp="1"/>
          </p:cNvSpPr>
          <p:nvPr>
            <p:ph idx="1"/>
          </p:nvPr>
        </p:nvSpPr>
        <p:spPr>
          <a:xfrm>
            <a:off x="0" y="2428875"/>
            <a:ext cx="6715125" cy="3810000"/>
          </a:xfrm>
        </p:spPr>
        <p:txBody>
          <a:bodyPr/>
          <a:lstStyle/>
          <a:p>
            <a:pPr>
              <a:buFont typeface="Wingdings" pitchFamily="2" charset="2"/>
              <a:buChar char=""/>
            </a:pPr>
            <a:r>
              <a:rPr lang="ru-RU" smtClean="0">
                <a:cs typeface="Times New Roman" pitchFamily="18" charset="0"/>
              </a:rPr>
              <a:t>Если вы скачиваете пиратские версии программ или свеженький взломщик программы, запускаете его и сознательно игнорируете предупреждение антивируса, будьте готовы к тому, что можете поселить вирус на свой компьютер.</a:t>
            </a:r>
          </a:p>
          <a:p>
            <a:pPr>
              <a:buFont typeface="Wingdings" pitchFamily="2" charset="2"/>
              <a:buChar char=""/>
            </a:pPr>
            <a:r>
              <a:rPr lang="ru-RU" smtClean="0">
                <a:cs typeface="Times New Roman" pitchFamily="18" charset="0"/>
              </a:rPr>
              <a:t>Причем, чем программа популярнее, тем выше такая вероятность.</a:t>
            </a:r>
          </a:p>
          <a:p>
            <a:pPr>
              <a:buFont typeface="Wingdings" pitchFamily="2" charset="2"/>
              <a:buChar char=""/>
            </a:pPr>
            <a:r>
              <a:rPr lang="ru-RU" smtClean="0">
                <a:cs typeface="Times New Roman" pitchFamily="18" charset="0"/>
              </a:rPr>
              <a:t>Лицензионные программы избавят Вас от подобной угрозы!</a:t>
            </a:r>
          </a:p>
          <a:p>
            <a:pPr>
              <a:buFont typeface="Wingdings" pitchFamily="2" charset="2"/>
              <a:buChar char=""/>
            </a:pPr>
            <a:endParaRPr lang="ru-RU" smtClean="0"/>
          </a:p>
          <a:p>
            <a:endParaRPr lang="ru-RU" sz="1800" smtClean="0"/>
          </a:p>
        </p:txBody>
      </p:sp>
      <p:pic>
        <p:nvPicPr>
          <p:cNvPr id="5" name="Рисунок 4" descr="173028301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>
          <a:xfrm>
            <a:off x="6143636" y="0"/>
            <a:ext cx="2857520" cy="31750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ransition spd="med">
    <p:fad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5" y="142875"/>
            <a:ext cx="4714875" cy="1214438"/>
          </a:xfrm>
        </p:spPr>
        <p:txBody>
          <a:bodyPr/>
          <a:lstStyle/>
          <a:p>
            <a:pPr algn="ctr">
              <a:defRPr/>
            </a:pPr>
            <a:r>
              <a:rPr lang="ru-RU" sz="40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Arial" charset="0"/>
              </a:rPr>
              <a:t>Используйте сложные пароли!</a:t>
            </a:r>
          </a:p>
        </p:txBody>
      </p:sp>
      <p:sp>
        <p:nvSpPr>
          <p:cNvPr id="41987" name="Содержимое 2"/>
          <p:cNvSpPr>
            <a:spLocks noGrp="1"/>
          </p:cNvSpPr>
          <p:nvPr>
            <p:ph idx="1"/>
          </p:nvPr>
        </p:nvSpPr>
        <p:spPr>
          <a:xfrm>
            <a:off x="142875" y="1500188"/>
            <a:ext cx="6715125" cy="5357812"/>
          </a:xfrm>
        </p:spPr>
        <p:txBody>
          <a:bodyPr/>
          <a:lstStyle/>
          <a:p>
            <a:pPr>
              <a:buFont typeface="Wingdings" pitchFamily="2" charset="2"/>
              <a:buChar char=""/>
            </a:pPr>
            <a:r>
              <a:rPr lang="ru-RU" smtClean="0">
                <a:cs typeface="Times New Roman" pitchFamily="18" charset="0"/>
              </a:rPr>
              <a:t>Как утверждает статистика, 80% всех паролей — это простые слова: имена, марки телефона или машины, имя кошки или собаки, а также пароли вроде 123. Такие пароли сильно облегчают работу взломщикам.</a:t>
            </a:r>
          </a:p>
          <a:p>
            <a:pPr>
              <a:buFont typeface="Wingdings" pitchFamily="2" charset="2"/>
              <a:buChar char=""/>
            </a:pPr>
            <a:r>
              <a:rPr lang="ru-RU" smtClean="0">
                <a:cs typeface="Times New Roman" pitchFamily="18" charset="0"/>
              </a:rPr>
              <a:t>В идеале пароли должны состоять минимум из семи, а лучше двенадцати символов. Время на подбор пароля из пяти символов — 2-4 часа, но чтобы взломать семисимвольный пароль, потребуется 2-4 года.</a:t>
            </a:r>
          </a:p>
          <a:p>
            <a:pPr>
              <a:buFont typeface="Wingdings" pitchFamily="2" charset="2"/>
              <a:buChar char=""/>
            </a:pPr>
            <a:r>
              <a:rPr lang="ru-RU" smtClean="0">
                <a:cs typeface="Times New Roman" pitchFamily="18" charset="0"/>
              </a:rPr>
              <a:t>Лучше использовать пароли, комбинирующие буквы разных регистров, цифры и разные значки.</a:t>
            </a:r>
          </a:p>
          <a:p>
            <a:pPr>
              <a:buFont typeface="Wingdings" pitchFamily="2" charset="2"/>
              <a:buChar char=""/>
            </a:pPr>
            <a:endParaRPr lang="ru-RU" smtClean="0"/>
          </a:p>
          <a:p>
            <a:pPr>
              <a:buFont typeface="Wingdings" pitchFamily="2" charset="2"/>
              <a:buChar char=""/>
            </a:pPr>
            <a:endParaRPr lang="ru-RU" smtClean="0"/>
          </a:p>
          <a:p>
            <a:endParaRPr lang="ru-RU" sz="1800" smtClean="0"/>
          </a:p>
        </p:txBody>
      </p:sp>
    </p:spTree>
  </p:cSld>
  <p:clrMapOvr>
    <a:masterClrMapping/>
  </p:clrMapOvr>
  <p:transition spd="med">
    <p:fad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5" y="142875"/>
            <a:ext cx="4714875" cy="1500188"/>
          </a:xfrm>
        </p:spPr>
        <p:txBody>
          <a:bodyPr/>
          <a:lstStyle/>
          <a:p>
            <a:pPr algn="ctr">
              <a:defRPr/>
            </a:pPr>
            <a:r>
              <a:rPr lang="ru-RU" sz="40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Arial" charset="0"/>
              </a:rPr>
              <a:t>Делайте резервные копии!</a:t>
            </a:r>
          </a:p>
        </p:txBody>
      </p:sp>
      <p:sp>
        <p:nvSpPr>
          <p:cNvPr id="43011" name="Содержимое 2"/>
          <p:cNvSpPr>
            <a:spLocks noGrp="1"/>
          </p:cNvSpPr>
          <p:nvPr>
            <p:ph idx="1"/>
          </p:nvPr>
        </p:nvSpPr>
        <p:spPr>
          <a:xfrm>
            <a:off x="142875" y="1785938"/>
            <a:ext cx="5857875" cy="4310062"/>
          </a:xfrm>
        </p:spPr>
        <p:txBody>
          <a:bodyPr/>
          <a:lstStyle/>
          <a:p>
            <a:pPr>
              <a:buFont typeface="Wingdings" pitchFamily="2" charset="2"/>
              <a:buChar char=""/>
            </a:pPr>
            <a:r>
              <a:rPr lang="ru-RU" dirty="0" smtClean="0">
                <a:cs typeface="Times New Roman" pitchFamily="18" charset="0"/>
              </a:rPr>
              <a:t>При малейшей угрозе ценная информация с вашего компьютера может быть удалена, а что ещё хуже – похищена.</a:t>
            </a:r>
          </a:p>
          <a:p>
            <a:pPr>
              <a:buFont typeface="Wingdings" pitchFamily="2" charset="2"/>
              <a:buChar char=""/>
            </a:pPr>
            <a:r>
              <a:rPr lang="ru-RU" dirty="0" smtClean="0">
                <a:cs typeface="Times New Roman" pitchFamily="18" charset="0"/>
              </a:rPr>
              <a:t>Возьмите за правило обязательное создание резервных копий важных данных на внешнем устройстве –</a:t>
            </a:r>
            <a:r>
              <a:rPr lang="ru-RU" dirty="0" err="1" smtClean="0">
                <a:cs typeface="Times New Roman" pitchFamily="18" charset="0"/>
              </a:rPr>
              <a:t>флеш-карте</a:t>
            </a:r>
            <a:r>
              <a:rPr lang="ru-RU" dirty="0" smtClean="0">
                <a:cs typeface="Times New Roman" pitchFamily="18" charset="0"/>
              </a:rPr>
              <a:t>, оптическом диске, переносном жестком диске.</a:t>
            </a:r>
          </a:p>
          <a:p>
            <a:pPr>
              <a:buFont typeface="Wingdings" pitchFamily="2" charset="2"/>
              <a:buChar char=""/>
            </a:pPr>
            <a:endParaRPr lang="ru-RU" dirty="0" smtClean="0"/>
          </a:p>
          <a:p>
            <a:pPr>
              <a:buFont typeface="Wingdings" pitchFamily="2" charset="2"/>
              <a:buChar char=""/>
            </a:pPr>
            <a:endParaRPr lang="ru-RU" dirty="0" smtClean="0"/>
          </a:p>
          <a:p>
            <a:pPr>
              <a:buFont typeface="Wingdings" pitchFamily="2" charset="2"/>
              <a:buChar char=""/>
            </a:pPr>
            <a:endParaRPr lang="ru-RU" dirty="0" smtClean="0"/>
          </a:p>
          <a:p>
            <a:endParaRPr lang="ru-RU" sz="1800" dirty="0" smtClean="0"/>
          </a:p>
        </p:txBody>
      </p:sp>
      <p:pic>
        <p:nvPicPr>
          <p:cNvPr id="4" name="Рисунок 3" descr="12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5905496" y="142852"/>
            <a:ext cx="3143271" cy="235745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ransition spd="med">
    <p:fad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5" y="142875"/>
            <a:ext cx="4786313" cy="2143125"/>
          </a:xfrm>
        </p:spPr>
        <p:txBody>
          <a:bodyPr/>
          <a:lstStyle/>
          <a:p>
            <a:pPr algn="ctr">
              <a:defRPr/>
            </a:pPr>
            <a:r>
              <a:rPr lang="ru-RU" sz="40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Arial" charset="0"/>
              </a:rPr>
              <a:t>Функция «Родительский контроль»</a:t>
            </a:r>
            <a:br>
              <a:rPr lang="ru-RU" sz="40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Arial" charset="0"/>
              </a:rPr>
            </a:br>
            <a:r>
              <a:rPr lang="ru-RU" sz="40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Arial" charset="0"/>
              </a:rPr>
              <a:t>обезопасит вас!</a:t>
            </a:r>
          </a:p>
        </p:txBody>
      </p:sp>
      <p:sp>
        <p:nvSpPr>
          <p:cNvPr id="44035" name="Содержимое 2"/>
          <p:cNvSpPr>
            <a:spLocks noGrp="1"/>
          </p:cNvSpPr>
          <p:nvPr>
            <p:ph idx="1"/>
          </p:nvPr>
        </p:nvSpPr>
        <p:spPr>
          <a:xfrm>
            <a:off x="142875" y="2500313"/>
            <a:ext cx="6715125" cy="3595687"/>
          </a:xfrm>
        </p:spPr>
        <p:txBody>
          <a:bodyPr/>
          <a:lstStyle/>
          <a:p>
            <a:pPr>
              <a:buFont typeface="Wingdings" pitchFamily="2" charset="2"/>
              <a:buChar char=""/>
            </a:pPr>
            <a:r>
              <a:rPr lang="ru-RU" smtClean="0">
                <a:cs typeface="Times New Roman" pitchFamily="18" charset="0"/>
              </a:rPr>
              <a:t>Для детской психики Интернет – это постоянная угроза получения психологической травмы и риск оказаться жертвой преступников.</a:t>
            </a:r>
          </a:p>
          <a:p>
            <a:pPr>
              <a:buFont typeface="Wingdings" pitchFamily="2" charset="2"/>
              <a:buChar char=""/>
            </a:pPr>
            <a:r>
              <a:rPr lang="ru-RU" smtClean="0">
                <a:cs typeface="Times New Roman" pitchFamily="18" charset="0"/>
              </a:rPr>
              <a:t>Не стремитесь утаивать от родителей круг тем, которые вы обсуждает в сети, и новых Интернет-знакомых, это поможет вам реально оценивать информацию, которую вы видите в сети и не стать жертвой обмана.</a:t>
            </a:r>
          </a:p>
          <a:p>
            <a:pPr>
              <a:buFont typeface="Wingdings" pitchFamily="2" charset="2"/>
              <a:buChar char=""/>
            </a:pPr>
            <a:endParaRPr lang="ru-RU" smtClean="0"/>
          </a:p>
          <a:p>
            <a:pPr>
              <a:buFont typeface="Wingdings" pitchFamily="2" charset="2"/>
              <a:buChar char=""/>
            </a:pPr>
            <a:endParaRPr lang="ru-RU" smtClean="0"/>
          </a:p>
          <a:p>
            <a:pPr>
              <a:buFont typeface="Wingdings" pitchFamily="2" charset="2"/>
              <a:buChar char=""/>
            </a:pPr>
            <a:endParaRPr lang="ru-RU" smtClean="0"/>
          </a:p>
          <a:p>
            <a:pPr>
              <a:buFont typeface="Wingdings" pitchFamily="2" charset="2"/>
              <a:buChar char=""/>
            </a:pPr>
            <a:endParaRPr lang="ru-RU" smtClean="0"/>
          </a:p>
          <a:p>
            <a:endParaRPr lang="ru-RU" sz="1800" smtClean="0"/>
          </a:p>
        </p:txBody>
      </p:sp>
      <p:pic>
        <p:nvPicPr>
          <p:cNvPr id="7" name="Рисунок 6" descr="kontrola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6186013" y="0"/>
            <a:ext cx="2957987" cy="297657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ransition spd="med">
    <p:fade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42875" y="0"/>
            <a:ext cx="6215063" cy="1785938"/>
          </a:xfrm>
        </p:spPr>
        <p:txBody>
          <a:bodyPr anchor="ctr"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Спасибо за внимание</a:t>
            </a:r>
            <a:endParaRPr lang="ru-RU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pic>
        <p:nvPicPr>
          <p:cNvPr id="5" name="Picture 2" descr="C:\Users\The CraZy\Desktop\Фотофильмы\542495.jpg"/>
          <p:cNvPicPr>
            <a:picLocks noChangeAspect="1" noChangeArrowheads="1"/>
          </p:cNvPicPr>
          <p:nvPr/>
        </p:nvPicPr>
        <p:blipFill rotWithShape="1">
          <a:blip r:embed="rId2" cstate="email">
            <a:extLst/>
          </a:blip>
          <a:srcRect/>
          <a:stretch/>
        </p:blipFill>
        <p:spPr bwMode="auto">
          <a:xfrm>
            <a:off x="6357950" y="142852"/>
            <a:ext cx="2613828" cy="201732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/>
        </p:spPr>
      </p:pic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142875" y="2071688"/>
            <a:ext cx="7143750" cy="4592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spcBef>
                <a:spcPct val="20000"/>
              </a:spcBef>
              <a:defRPr/>
            </a:pPr>
            <a:r>
              <a:rPr lang="ru-RU" sz="2400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Arial" charset="0"/>
              </a:rPr>
              <a:t>Использованы материалы:</a:t>
            </a:r>
          </a:p>
          <a:p>
            <a:pPr marL="342900" indent="-342900">
              <a:spcBef>
                <a:spcPct val="20000"/>
              </a:spcBef>
              <a:buFontTx/>
              <a:buAutoNum type="arabicPeriod"/>
              <a:defRPr/>
            </a:pPr>
            <a:r>
              <a:rPr lang="ru-RU" sz="2400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Arial" charset="0"/>
              </a:rPr>
              <a:t>Мельников В.П. Информационная безопасность и защита информации: </a:t>
            </a:r>
            <a:r>
              <a:rPr lang="ru-RU" sz="2400" kern="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Arial" charset="0"/>
              </a:rPr>
              <a:t>учеб.пособие</a:t>
            </a:r>
            <a:r>
              <a:rPr lang="ru-RU" sz="2400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Arial" charset="0"/>
              </a:rPr>
              <a:t> для студентов высших учебных заведений; 3-е изд., стер.-М.: Издательский центр «Академия», 2008. – 336 с.</a:t>
            </a:r>
          </a:p>
          <a:p>
            <a:pPr marL="342900" indent="-342900">
              <a:spcBef>
                <a:spcPct val="20000"/>
              </a:spcBef>
              <a:buFontTx/>
              <a:buAutoNum type="arabicPeriod"/>
              <a:defRPr/>
            </a:pPr>
            <a:r>
              <a:rPr lang="ru-RU" sz="2400" kern="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Arial" charset="0"/>
              </a:rPr>
              <a:t>Википедия</a:t>
            </a:r>
            <a:r>
              <a:rPr lang="ru-RU" sz="2400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Arial" charset="0"/>
              </a:rPr>
              <a:t> – свободная энциклопедия </a:t>
            </a:r>
            <a:r>
              <a:rPr lang="en-US" sz="2400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Arial" charset="0"/>
                <a:hlinkClick r:id="rId3"/>
              </a:rPr>
              <a:t>http://ru.wikipedia.org/wiki/</a:t>
            </a:r>
            <a:r>
              <a:rPr lang="ru-RU" sz="2400" kern="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Arial" charset="0"/>
                <a:hlinkClick r:id="rId3"/>
              </a:rPr>
              <a:t>Компьютерный_вирус</a:t>
            </a:r>
            <a:endParaRPr lang="ru-RU" sz="2400" kern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  <a:sym typeface="Arial" charset="0"/>
            </a:endParaRPr>
          </a:p>
          <a:p>
            <a:pPr marL="342900" indent="-342900">
              <a:spcBef>
                <a:spcPct val="20000"/>
              </a:spcBef>
              <a:buFontTx/>
              <a:buAutoNum type="arabicPeriod"/>
              <a:defRPr/>
            </a:pPr>
            <a:r>
              <a:rPr lang="ru-RU" sz="2400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Arial" charset="0"/>
              </a:rPr>
              <a:t>Безопасный компьютер и Интернет для детей: новая программа повышения квалификации преподавателей </a:t>
            </a:r>
            <a:r>
              <a:rPr lang="ru-RU" sz="2400" kern="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Arial" charset="0"/>
              </a:rPr>
              <a:t>АПКиППРО</a:t>
            </a:r>
            <a:r>
              <a:rPr lang="ru-RU" sz="2400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Arial" charset="0"/>
              </a:rPr>
              <a:t> //</a:t>
            </a:r>
            <a:r>
              <a:rPr lang="ru-RU" sz="2400" kern="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Arial" charset="0"/>
              </a:rPr>
              <a:t>Microsoft</a:t>
            </a:r>
            <a:r>
              <a:rPr lang="ru-RU" sz="2400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Arial" charset="0"/>
              </a:rPr>
              <a:t> в образовании.  — [Электронный ресурс]. — Электрон. дан. – </a:t>
            </a:r>
            <a:r>
              <a:rPr lang="ru-RU" sz="2400" kern="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Arial" charset="0"/>
              </a:rPr>
              <a:t>cop</a:t>
            </a:r>
            <a:r>
              <a:rPr lang="ru-RU" sz="2400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Arial" charset="0"/>
              </a:rPr>
              <a:t>. 2008 – Режим доступа: </a:t>
            </a:r>
            <a:r>
              <a:rPr lang="ru-RU" sz="2400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Arial" charset="0"/>
                <a:hlinkClick r:id="rId4"/>
              </a:rPr>
              <a:t>http://www.ms-education.ru</a:t>
            </a:r>
            <a:r>
              <a:rPr lang="ru-RU" sz="2400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Arial" charset="0"/>
              </a:rPr>
              <a:t>.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188913"/>
            <a:ext cx="7993012" cy="936625"/>
          </a:xfrm>
        </p:spPr>
        <p:txBody>
          <a:bodyPr/>
          <a:lstStyle/>
          <a:p>
            <a:pPr algn="ctr" eaLnBrk="1" hangingPunct="1">
              <a:buSzPct val="100000"/>
              <a:defRPr/>
            </a:pPr>
            <a:r>
              <a:rPr lang="ru-RU" sz="40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Arial" charset="0"/>
              </a:rPr>
              <a:t>Выгода использования ресурсов Интернет в школах:</a:t>
            </a:r>
          </a:p>
        </p:txBody>
      </p:sp>
      <p:sp>
        <p:nvSpPr>
          <p:cNvPr id="8195" name="Rectangle 2"/>
          <p:cNvSpPr txBox="1">
            <a:spLocks noChangeArrowheads="1"/>
          </p:cNvSpPr>
          <p:nvPr/>
        </p:nvSpPr>
        <p:spPr bwMode="auto">
          <a:xfrm>
            <a:off x="242888" y="1773238"/>
            <a:ext cx="6324600" cy="3671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980728"/>
            <a:ext cx="7488832" cy="7294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 </a:t>
            </a:r>
          </a:p>
          <a:p>
            <a:pPr lvl="0"/>
            <a:r>
              <a:rPr lang="ru-RU" sz="2400" dirty="0" smtClean="0"/>
              <a:t>Для школьников  – источник дополнительной информации для повышения эрудированности и выполнения учебных проектов</a:t>
            </a:r>
          </a:p>
          <a:p>
            <a:pPr lvl="0"/>
            <a:endParaRPr lang="ru-RU" sz="2400" dirty="0" smtClean="0"/>
          </a:p>
          <a:p>
            <a:r>
              <a:rPr lang="ru-RU" sz="2400" i="1" dirty="0" smtClean="0"/>
              <a:t>Примеры сайтов образовательного назначения:</a:t>
            </a:r>
            <a:endParaRPr lang="ru-RU" sz="2400" dirty="0" smtClean="0"/>
          </a:p>
          <a:p>
            <a:pPr lvl="0"/>
            <a:r>
              <a:rPr lang="ru-RU" sz="2400" b="1" dirty="0" smtClean="0"/>
              <a:t>Классная физика – для любознательных (http://class-fizika.narod.ru);</a:t>
            </a:r>
          </a:p>
          <a:p>
            <a:pPr lvl="0"/>
            <a:r>
              <a:rPr lang="ru-RU" sz="2400" b="1" dirty="0" smtClean="0"/>
              <a:t>Школьная математика (http://math-prosto.ru);</a:t>
            </a:r>
          </a:p>
          <a:p>
            <a:pPr lvl="0"/>
            <a:r>
              <a:rPr lang="ru-RU" sz="2400" b="1" dirty="0" smtClean="0"/>
              <a:t>Математические этюды (http://www.etudes.ru);</a:t>
            </a:r>
          </a:p>
          <a:p>
            <a:pPr lvl="0"/>
            <a:r>
              <a:rPr lang="ru-RU" sz="2400" b="1" dirty="0" smtClean="0"/>
              <a:t>Биология для школьников и студентов (http://botan0.ru);</a:t>
            </a:r>
          </a:p>
          <a:p>
            <a:pPr lvl="0"/>
            <a:r>
              <a:rPr lang="ru-RU" sz="2400" b="1" dirty="0" err="1" smtClean="0"/>
              <a:t>Видеоуроки</a:t>
            </a:r>
            <a:r>
              <a:rPr lang="ru-RU" sz="2400" b="1" dirty="0" smtClean="0"/>
              <a:t> «</a:t>
            </a:r>
            <a:r>
              <a:rPr lang="ru-RU" sz="2400" b="1" dirty="0" err="1" smtClean="0"/>
              <a:t>ИнтернетУрок</a:t>
            </a:r>
            <a:r>
              <a:rPr lang="ru-RU" sz="2400" b="1" dirty="0" smtClean="0"/>
              <a:t>» (</a:t>
            </a:r>
            <a:r>
              <a:rPr lang="ru-RU" sz="2400" b="1" u="sng" dirty="0" smtClean="0">
                <a:solidFill>
                  <a:schemeClr val="accent6">
                    <a:lumMod val="50000"/>
                  </a:schemeClr>
                </a:solidFill>
                <a:hlinkClick r:id="rId2"/>
              </a:rPr>
              <a:t>http://interneturok.ru</a:t>
            </a:r>
            <a:r>
              <a:rPr lang="ru-RU" sz="2400" b="1" dirty="0" smtClean="0"/>
              <a:t>).</a:t>
            </a:r>
          </a:p>
          <a:p>
            <a:pPr lvl="0"/>
            <a:r>
              <a:rPr lang="ru-RU" sz="2400" b="1" dirty="0" smtClean="0"/>
              <a:t>Интерактивные уроки по математике (</a:t>
            </a:r>
            <a:r>
              <a:rPr lang="ru-RU" sz="2400" b="1" dirty="0" smtClean="0">
                <a:hlinkClick r:id="rId3"/>
              </a:rPr>
              <a:t>http://www.indigos.ru/catalog/study/math</a:t>
            </a:r>
            <a:r>
              <a:rPr lang="ru-RU" sz="2400" b="1" dirty="0" smtClean="0"/>
              <a:t>)</a:t>
            </a:r>
          </a:p>
          <a:p>
            <a:pPr lvl="0"/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Интернет — как забавное, увлекательное обучение (игровой элемент)</a:t>
            </a:r>
            <a:endParaRPr lang="ru-RU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Текст 4"/>
          <p:cNvSpPr>
            <a:spLocks noGrp="1"/>
          </p:cNvSpPr>
          <p:nvPr>
            <p:ph type="body" idx="1"/>
          </p:nvPr>
        </p:nvSpPr>
        <p:spPr>
          <a:xfrm>
            <a:off x="142875" y="6093296"/>
            <a:ext cx="6357938" cy="550392"/>
          </a:xfrm>
        </p:spPr>
        <p:txBody>
          <a:bodyPr/>
          <a:lstStyle/>
          <a:p>
            <a:r>
              <a:rPr lang="ru-RU" sz="3200" b="1" i="1" dirty="0" smtClean="0">
                <a:solidFill>
                  <a:srgbClr val="C00000"/>
                </a:solidFill>
              </a:rPr>
              <a:t>Примеры </a:t>
            </a:r>
            <a:r>
              <a:rPr lang="ru-RU" sz="3200" b="1" i="1" dirty="0" err="1" smtClean="0">
                <a:solidFill>
                  <a:srgbClr val="C00000"/>
                </a:solidFill>
              </a:rPr>
              <a:t>онлайн-энциклопедий</a:t>
            </a:r>
            <a:r>
              <a:rPr lang="ru-RU" sz="3200" b="1" i="1" dirty="0" smtClean="0"/>
              <a:t>:</a:t>
            </a:r>
            <a:endParaRPr lang="ru-RU" sz="3200" b="1" dirty="0" smtClean="0"/>
          </a:p>
          <a:p>
            <a:pPr lvl="0"/>
            <a:r>
              <a:rPr lang="ru-RU" sz="3200" b="1" dirty="0" err="1" smtClean="0">
                <a:solidFill>
                  <a:schemeClr val="accent6">
                    <a:lumMod val="50000"/>
                  </a:schemeClr>
                </a:solidFill>
              </a:rPr>
              <a:t>Википедия</a:t>
            </a:r>
            <a:r>
              <a:rPr lang="ru-RU" sz="3200" b="1" dirty="0" smtClean="0"/>
              <a:t> – свободная энциклопедия (https://ru.wikipedia.org);</a:t>
            </a:r>
          </a:p>
          <a:p>
            <a:pPr lvl="0"/>
            <a:r>
              <a:rPr lang="ru-RU" sz="3200" b="1" dirty="0" err="1" smtClean="0">
                <a:solidFill>
                  <a:schemeClr val="accent6">
                    <a:lumMod val="50000"/>
                  </a:schemeClr>
                </a:solidFill>
              </a:rPr>
              <a:t>Яндекс</a:t>
            </a:r>
            <a:r>
              <a:rPr lang="ru-RU" sz="3200" b="1" dirty="0" smtClean="0"/>
              <a:t> – Энциклопедии и словари (http://slovari.yandex.ru);</a:t>
            </a:r>
          </a:p>
          <a:p>
            <a:pPr lvl="0"/>
            <a:r>
              <a:rPr lang="ru-RU" sz="3200" b="1" dirty="0" err="1" smtClean="0">
                <a:solidFill>
                  <a:schemeClr val="accent6">
                    <a:lumMod val="50000"/>
                  </a:schemeClr>
                </a:solidFill>
              </a:rPr>
              <a:t>Megabook</a:t>
            </a:r>
            <a:r>
              <a:rPr lang="ru-RU" sz="3200" b="1" dirty="0" smtClean="0"/>
              <a:t> – </a:t>
            </a:r>
            <a:r>
              <a:rPr lang="ru-RU" sz="3200" b="1" dirty="0" err="1" smtClean="0"/>
              <a:t>Мегаэнциклопедия</a:t>
            </a:r>
            <a:r>
              <a:rPr lang="ru-RU" sz="3200" b="1" dirty="0" smtClean="0"/>
              <a:t> Кирилла и </a:t>
            </a:r>
            <a:r>
              <a:rPr lang="ru-RU" sz="3200" b="1" dirty="0" err="1" smtClean="0"/>
              <a:t>Мефодия</a:t>
            </a:r>
            <a:r>
              <a:rPr lang="ru-RU" sz="3200" b="1" dirty="0" smtClean="0"/>
              <a:t> (http://megabook.ru);</a:t>
            </a:r>
          </a:p>
          <a:p>
            <a:pPr lvl="0"/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</a:rPr>
              <a:t>Энциклопедия </a:t>
            </a:r>
            <a:r>
              <a:rPr lang="ru-RU" sz="3200" b="1" dirty="0" err="1" smtClean="0">
                <a:solidFill>
                  <a:schemeClr val="accent6">
                    <a:lumMod val="50000"/>
                  </a:schemeClr>
                </a:solidFill>
              </a:rPr>
              <a:t>Кругосвет</a:t>
            </a:r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3200" b="1" dirty="0" smtClean="0"/>
              <a:t>(http://www.krugosvet.ru).</a:t>
            </a:r>
          </a:p>
          <a:p>
            <a:pPr indent="354013" algn="just" eaLnBrk="1" hangingPunct="1">
              <a:defRPr/>
            </a:pPr>
            <a:endParaRPr lang="ru-RU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  <p:pic>
        <p:nvPicPr>
          <p:cNvPr id="6" name="Рисунок 5" descr="435-virus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6084168" y="188640"/>
            <a:ext cx="2856564" cy="264318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800" decel="100000" fill="hold"/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22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22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800" decel="100000" fill="hold"/>
                                        <p:tgtEl>
                                          <p:spTgt spid="122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22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22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800" decel="100000" fill="hold"/>
                                        <p:tgtEl>
                                          <p:spTgt spid="122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22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122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800" decel="100000" fill="hold"/>
                                        <p:tgtEl>
                                          <p:spTgt spid="122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8000"/>
                            </p:stCondLst>
                            <p:childTnLst>
                              <p:par>
                                <p:cTn id="33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122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122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800" decel="100000" fill="hold"/>
                                        <p:tgtEl>
                                          <p:spTgt spid="122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504" y="2204864"/>
            <a:ext cx="7344816" cy="3816424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ru-RU" sz="2800" dirty="0" smtClean="0"/>
              <a:t>Общедоступными коммуникационными сервисами являются: электронная почта (</a:t>
            </a:r>
            <a:r>
              <a:rPr lang="ru-RU" sz="2800" dirty="0" err="1" smtClean="0"/>
              <a:t>e-mail</a:t>
            </a:r>
            <a:r>
              <a:rPr lang="ru-RU" sz="2800" dirty="0" smtClean="0"/>
              <a:t>), системы мгновенного обмена сообщениями (такие, как ICQ), средства Интернет-телефонии (</a:t>
            </a:r>
            <a:r>
              <a:rPr lang="ru-RU" sz="2800" dirty="0" err="1" smtClean="0"/>
              <a:t>Skype</a:t>
            </a:r>
            <a:r>
              <a:rPr lang="ru-RU" sz="2800" dirty="0" smtClean="0"/>
              <a:t>), социальные сети (</a:t>
            </a:r>
            <a:r>
              <a:rPr lang="ru-RU" sz="2800" dirty="0" err="1" smtClean="0"/>
              <a:t>ВКонтакте</a:t>
            </a:r>
            <a:r>
              <a:rPr lang="ru-RU" sz="2800" dirty="0" smtClean="0"/>
              <a:t>, </a:t>
            </a:r>
            <a:r>
              <a:rPr lang="ru-RU" sz="2800" dirty="0" err="1" smtClean="0"/>
              <a:t>Facebook</a:t>
            </a:r>
            <a:r>
              <a:rPr lang="ru-RU" sz="2800" dirty="0" smtClean="0"/>
              <a:t>, </a:t>
            </a:r>
            <a:r>
              <a:rPr lang="ru-RU" sz="2800" dirty="0" err="1" smtClean="0"/>
              <a:t>МойМир</a:t>
            </a:r>
            <a:r>
              <a:rPr lang="ru-RU" sz="2800" dirty="0" smtClean="0"/>
              <a:t> и др.).</a:t>
            </a:r>
            <a:r>
              <a:rPr lang="ru-RU" sz="5400" dirty="0" smtClean="0"/>
              <a:t/>
            </a:r>
            <a:br>
              <a:rPr lang="ru-RU" sz="5400" dirty="0" smtClean="0"/>
            </a:br>
            <a:endParaRPr lang="ru-RU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95536" y="1052736"/>
            <a:ext cx="806489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 smtClean="0">
                <a:solidFill>
                  <a:schemeClr val="accent6">
                    <a:lumMod val="50000"/>
                  </a:schemeClr>
                </a:solidFill>
              </a:rPr>
              <a:t>КОММУНИКАЦИОННЫЕ   СРЕДСТВА </a:t>
            </a:r>
          </a:p>
          <a:p>
            <a:r>
              <a:rPr lang="ru-RU" sz="2800" b="1" i="1" dirty="0" smtClean="0">
                <a:solidFill>
                  <a:schemeClr val="accent6">
                    <a:lumMod val="50000"/>
                  </a:schemeClr>
                </a:solidFill>
              </a:rPr>
              <a:t>   СЕТИ  ИНТЕРНЕТ. </a:t>
            </a:r>
            <a:endParaRPr lang="ru-RU" sz="28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>
          <a:xfrm>
            <a:off x="107950" y="188912"/>
            <a:ext cx="4821238" cy="1223863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000" b="1" dirty="0" err="1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Arial" charset="0"/>
              </a:rPr>
              <a:t>ВКонтакте</a:t>
            </a:r>
            <a:r>
              <a:rPr lang="ru-RU" sz="40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Arial" charset="0"/>
              </a:rPr>
              <a:t>, </a:t>
            </a:r>
            <a:r>
              <a:rPr lang="ru-RU" sz="4000" b="1" dirty="0" err="1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Arial" charset="0"/>
              </a:rPr>
              <a:t>Facebook</a:t>
            </a:r>
            <a:r>
              <a:rPr lang="ru-RU" sz="40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Arial" charset="0"/>
              </a:rPr>
              <a:t>, </a:t>
            </a:r>
            <a:r>
              <a:rPr lang="ru-RU" sz="4000" b="1" dirty="0" err="1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Arial" charset="0"/>
              </a:rPr>
              <a:t>МойМир</a:t>
            </a:r>
            <a:r>
              <a:rPr lang="ru-RU" sz="40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Arial" charset="0"/>
              </a:rPr>
              <a:t> </a:t>
            </a:r>
          </a:p>
        </p:txBody>
      </p:sp>
      <p:sp>
        <p:nvSpPr>
          <p:cNvPr id="14339" name="Содержимое 2"/>
          <p:cNvSpPr>
            <a:spLocks noGrp="1"/>
          </p:cNvSpPr>
          <p:nvPr>
            <p:ph sz="half" idx="1"/>
          </p:nvPr>
        </p:nvSpPr>
        <p:spPr>
          <a:xfrm>
            <a:off x="142875" y="2060848"/>
            <a:ext cx="6678613" cy="2952328"/>
          </a:xfrm>
        </p:spPr>
        <p:txBody>
          <a:bodyPr/>
          <a:lstStyle/>
          <a:p>
            <a:pPr eaLnBrk="1" hangingPunct="1">
              <a:buNone/>
            </a:pPr>
            <a:r>
              <a:rPr lang="ru-RU" sz="2400" dirty="0" smtClean="0"/>
              <a:t>     </a:t>
            </a:r>
            <a:r>
              <a:rPr lang="ru-RU" b="1" dirty="0" smtClean="0"/>
              <a:t>широко используются различными категориями пользователей и могут быть применены для быстрой связи  учащихся  друг с другом, с учителями, взрослыми.</a:t>
            </a:r>
            <a:endParaRPr lang="ru-RU" b="1" dirty="0" smtClean="0"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40"/>
                            </p:stCondLst>
                            <p:childTnLst>
                              <p:par>
                                <p:cTn id="11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800" decel="1000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>
          <a:xfrm>
            <a:off x="107950" y="692696"/>
            <a:ext cx="6768306" cy="1224136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Arial" charset="0"/>
              </a:rPr>
              <a:t>Информация о получении образовательных услуг на сайтах образовательных организаций </a:t>
            </a:r>
            <a:r>
              <a:rPr lang="ru-RU" sz="4000" b="1" i="1" dirty="0" smtClean="0"/>
              <a:t/>
            </a:r>
            <a:br>
              <a:rPr lang="ru-RU" sz="4000" b="1" i="1" dirty="0" smtClean="0"/>
            </a:br>
            <a:endParaRPr lang="ru-RU" sz="4000" b="1" dirty="0" smtClean="0">
              <a:solidFill>
                <a:srgbClr val="FF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  <a:sym typeface="Arial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179512" y="2060848"/>
            <a:ext cx="6408712" cy="4035152"/>
          </a:xfrm>
        </p:spPr>
        <p:txBody>
          <a:bodyPr/>
          <a:lstStyle/>
          <a:p>
            <a:pPr>
              <a:buNone/>
            </a:pPr>
            <a:r>
              <a:rPr lang="ru-RU" b="1" dirty="0" smtClean="0"/>
              <a:t>Сайты школ предоставляют</a:t>
            </a:r>
          </a:p>
          <a:p>
            <a:pPr>
              <a:buNone/>
            </a:pPr>
            <a:r>
              <a:rPr lang="ru-RU" b="1" dirty="0" smtClean="0"/>
              <a:t>возможность получить  достоверную</a:t>
            </a:r>
          </a:p>
          <a:p>
            <a:pPr>
              <a:buNone/>
            </a:pPr>
            <a:r>
              <a:rPr lang="ru-RU" b="1" dirty="0" smtClean="0"/>
              <a:t>информацию «из первых  рук» об</a:t>
            </a:r>
          </a:p>
          <a:p>
            <a:pPr>
              <a:buNone/>
            </a:pPr>
            <a:r>
              <a:rPr lang="ru-RU" b="1" dirty="0" smtClean="0"/>
              <a:t>интересующем образовательном</a:t>
            </a:r>
          </a:p>
          <a:p>
            <a:pPr>
              <a:buNone/>
            </a:pPr>
            <a:r>
              <a:rPr lang="ru-RU" b="1" dirty="0" smtClean="0"/>
              <a:t>учреждении (школе, училище, вузе и</a:t>
            </a:r>
          </a:p>
          <a:p>
            <a:pPr>
              <a:buNone/>
            </a:pPr>
            <a:r>
              <a:rPr lang="ru-RU" b="1" dirty="0" smtClean="0"/>
              <a:t>т.д.), получить доступ к их</a:t>
            </a:r>
          </a:p>
          <a:p>
            <a:pPr>
              <a:buNone/>
            </a:pPr>
            <a:r>
              <a:rPr lang="ru-RU" b="1" dirty="0" smtClean="0"/>
              <a:t>«новостным  лентам» и т.д. </a:t>
            </a:r>
          </a:p>
          <a:p>
            <a:pPr>
              <a:buNone/>
            </a:pPr>
            <a:r>
              <a:rPr lang="ru-RU" b="1" dirty="0" smtClean="0">
                <a:solidFill>
                  <a:srgbClr val="C00000"/>
                </a:solidFill>
              </a:rPr>
              <a:t>Адрес сайта: </a:t>
            </a:r>
            <a:r>
              <a:rPr lang="en-US" b="1" dirty="0" smtClean="0">
                <a:solidFill>
                  <a:srgbClr val="C00000"/>
                </a:solidFill>
              </a:rPr>
              <a:t>s28023.edu35.ru</a:t>
            </a:r>
            <a:endParaRPr lang="ru-RU" b="1" dirty="0" smtClean="0">
              <a:solidFill>
                <a:srgbClr val="C00000"/>
              </a:solidFill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>
          <a:xfrm>
            <a:off x="107950" y="404664"/>
            <a:ext cx="7488386" cy="936104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Arial" charset="0"/>
              </a:rPr>
              <a:t>Безопасность в интернете</a:t>
            </a:r>
            <a:r>
              <a:rPr lang="ru-RU" sz="4000" dirty="0" smtClean="0"/>
              <a:t/>
            </a:r>
            <a:br>
              <a:rPr lang="ru-RU" sz="4000" dirty="0" smtClean="0"/>
            </a:br>
            <a:endParaRPr lang="ru-RU" sz="4000" b="1" dirty="0" smtClean="0">
              <a:solidFill>
                <a:srgbClr val="FF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  <a:sym typeface="Arial" charset="0"/>
            </a:endParaRPr>
          </a:p>
        </p:txBody>
      </p:sp>
      <p:sp>
        <p:nvSpPr>
          <p:cNvPr id="16387" name="Содержимое 2"/>
          <p:cNvSpPr>
            <a:spLocks noGrp="1"/>
          </p:cNvSpPr>
          <p:nvPr>
            <p:ph sz="half" idx="1"/>
          </p:nvPr>
        </p:nvSpPr>
        <p:spPr>
          <a:xfrm>
            <a:off x="26988" y="980729"/>
            <a:ext cx="6561236" cy="2019646"/>
          </a:xfrm>
        </p:spPr>
        <p:txBody>
          <a:bodyPr/>
          <a:lstStyle/>
          <a:p>
            <a:pPr eaLnBrk="1" hangingPunct="1">
              <a:buFont typeface="Wingdings" pitchFamily="2" charset="2"/>
              <a:buChar char=""/>
            </a:pPr>
            <a:endParaRPr lang="en-US" sz="2400" dirty="0" smtClean="0"/>
          </a:p>
          <a:p>
            <a:pPr eaLnBrk="1" hangingPunct="1">
              <a:buFont typeface="Wingdings" pitchFamily="2" charset="2"/>
              <a:buChar char=""/>
            </a:pPr>
            <a:r>
              <a:rPr lang="ru-RU" b="1" dirty="0" smtClean="0"/>
              <a:t>В наши дни интернет стал неотъемлемой частью нашей жизни. С его помощью мы получаем информацию, общаемся, обмениваемся данными, оплачиваем товары и услуги, отправляем документы для поступления в вузы и делаем многое другое. </a:t>
            </a:r>
            <a:endParaRPr lang="en-US" b="1" dirty="0" smtClean="0"/>
          </a:p>
          <a:p>
            <a:pPr eaLnBrk="1" hangingPunct="1">
              <a:buFont typeface="Wingdings" pitchFamily="2" charset="2"/>
              <a:buChar char=""/>
            </a:pPr>
            <a:r>
              <a:rPr lang="ru-RU" b="1" dirty="0" smtClean="0"/>
              <a:t>Вместе с тем интернет таит в себе опасности — о них необходимо знать, чтобы избегать их.</a:t>
            </a:r>
          </a:p>
          <a:p>
            <a:pPr eaLnBrk="1" hangingPunct="1">
              <a:buFont typeface="Wingdings" pitchFamily="2" charset="2"/>
              <a:buChar char=""/>
            </a:pPr>
            <a:endParaRPr lang="ru-RU" sz="2400" dirty="0" smtClean="0"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900" decel="1000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900" decel="1000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>
          <a:xfrm>
            <a:off x="107950" y="115888"/>
            <a:ext cx="4678363" cy="914400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40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Arial" charset="0"/>
              </a:rPr>
              <a:t>ВИРУСЫ</a:t>
            </a:r>
          </a:p>
        </p:txBody>
      </p:sp>
      <p:sp>
        <p:nvSpPr>
          <p:cNvPr id="14339" name="Содержимое 2"/>
          <p:cNvSpPr>
            <a:spLocks noGrp="1"/>
          </p:cNvSpPr>
          <p:nvPr>
            <p:ph sz="half" idx="1"/>
          </p:nvPr>
        </p:nvSpPr>
        <p:spPr>
          <a:xfrm>
            <a:off x="214313" y="1052736"/>
            <a:ext cx="6229895" cy="1947639"/>
          </a:xfrm>
        </p:spPr>
        <p:txBody>
          <a:bodyPr/>
          <a:lstStyle/>
          <a:p>
            <a:pPr>
              <a:buNone/>
            </a:pPr>
            <a:endParaRPr lang="ru-RU" sz="2400" b="1" dirty="0" smtClean="0"/>
          </a:p>
          <a:p>
            <a:pPr>
              <a:buNone/>
            </a:pPr>
            <a:r>
              <a:rPr lang="ru-RU" sz="2400" b="1" dirty="0" smtClean="0"/>
              <a:t>Вирусы могут распространяться с</a:t>
            </a:r>
            <a:endParaRPr lang="en-US" sz="2400" b="1" dirty="0" smtClean="0"/>
          </a:p>
          <a:p>
            <a:pPr>
              <a:buNone/>
            </a:pPr>
            <a:r>
              <a:rPr lang="ru-RU" sz="2400" b="1" dirty="0" smtClean="0"/>
              <a:t>помощью вложенных файлов и</a:t>
            </a:r>
            <a:endParaRPr lang="en-US" sz="2400" b="1" dirty="0" smtClean="0"/>
          </a:p>
          <a:p>
            <a:pPr>
              <a:buNone/>
            </a:pPr>
            <a:r>
              <a:rPr lang="ru-RU" sz="2400" b="1" dirty="0" smtClean="0"/>
              <a:t>ссылок в электронных письмах, в</a:t>
            </a:r>
            <a:endParaRPr lang="en-US" sz="2400" b="1" dirty="0" smtClean="0"/>
          </a:p>
          <a:p>
            <a:pPr>
              <a:buNone/>
            </a:pPr>
            <a:r>
              <a:rPr lang="ru-RU" sz="2400" b="1" dirty="0" smtClean="0"/>
              <a:t>сообщениях в социальных сетях, на</a:t>
            </a:r>
            <a:endParaRPr lang="en-US" sz="2400" b="1" dirty="0" smtClean="0"/>
          </a:p>
          <a:p>
            <a:pPr>
              <a:buNone/>
            </a:pPr>
            <a:r>
              <a:rPr lang="ru-RU" sz="2400" b="1" dirty="0" smtClean="0"/>
              <a:t>съемных носителях, через</a:t>
            </a:r>
            <a:endParaRPr lang="en-US" sz="2400" b="1" dirty="0" smtClean="0"/>
          </a:p>
          <a:p>
            <a:pPr>
              <a:buNone/>
            </a:pPr>
            <a:r>
              <a:rPr lang="ru-RU" sz="2400" b="1" dirty="0" smtClean="0"/>
              <a:t>зараженные сайты. </a:t>
            </a:r>
            <a:endParaRPr lang="ru-RU" sz="2400" b="1" dirty="0" smtClean="0"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AF_ComputerEra">
  <a:themeElements>
    <a:clrScheme name="financial_statu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inancial_statu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nancial_statu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nancial_statu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nancial_statu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nancial_statu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nancial_statu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ncial_statu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ncial_statu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ncial_statu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ncial_statu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ncial_statu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ncial_statu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29011110-81F8-433B-9999-487A842C8CA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AF_ComputerEra</Template>
  <TotalTime>0</TotalTime>
  <Words>1353</Words>
  <Application>Microsoft Office PowerPoint</Application>
  <PresentationFormat>Экран (4:3)</PresentationFormat>
  <Paragraphs>138</Paragraphs>
  <Slides>26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32" baseType="lpstr">
      <vt:lpstr>Arial Black</vt:lpstr>
      <vt:lpstr>Eras Bold ITC</vt:lpstr>
      <vt:lpstr>Arial</vt:lpstr>
      <vt:lpstr>Wingdings</vt:lpstr>
      <vt:lpstr>Times New Roman</vt:lpstr>
      <vt:lpstr>AF_ComputerEra</vt:lpstr>
      <vt:lpstr>БЕЗОПАСНОСТЬ В СЕТИ ИНТЕРНЕТ</vt:lpstr>
      <vt:lpstr>Интернет</vt:lpstr>
      <vt:lpstr>Выгода использования ресурсов Интернет в школах:</vt:lpstr>
      <vt:lpstr>Презентация PowerPoint</vt:lpstr>
      <vt:lpstr>Общедоступными коммуникационными сервисами являются: электронная почта (e-mail), системы мгновенного обмена сообщениями (такие, как ICQ), средства Интернет-телефонии (Skype), социальные сети (ВКонтакте, Facebook, МойМир и др.). </vt:lpstr>
      <vt:lpstr>ВКонтакте, Facebook, МойМир </vt:lpstr>
      <vt:lpstr>Информация о получении образовательных услуг на сайтах образовательных организаций  </vt:lpstr>
      <vt:lpstr>Безопасность в интернете </vt:lpstr>
      <vt:lpstr>ВИРУСЫ</vt:lpstr>
      <vt:lpstr>Защита от Вирусов </vt:lpstr>
      <vt:lpstr>Презентация PowerPoint</vt:lpstr>
      <vt:lpstr>Презентация PowerPoint</vt:lpstr>
      <vt:lpstr>     Фальшивые выигрыши в лотереи   Пользователь может получить сообщение (по телефону, почте или SMS), что выиграл некий приз, а для его получения необходимо «уплатить налог», «оплатить доставку» или просто пополнить какой-то счет в Яндекс.Деньгах. При этом, конечно же, никакого обещанного приза пользователь не получит. </vt:lpstr>
      <vt:lpstr>Бесплатное скачивание файлов с подпиской </vt:lpstr>
      <vt:lpstr>Ресурсы  образовательного назначения </vt:lpstr>
      <vt:lpstr>борьба с сетевыми угрозами</vt:lpstr>
      <vt:lpstr>Установите комплексную систему защиты!</vt:lpstr>
      <vt:lpstr>Будьте осторожны с электронной почтой!</vt:lpstr>
      <vt:lpstr>Пользуйтесь браузерами Mozilla Firefox, Google Chrome и Apple Safari!</vt:lpstr>
      <vt:lpstr>Обновляйте операционную систему Windows!</vt:lpstr>
      <vt:lpstr>Не отправляйте SMS-сообщения!</vt:lpstr>
      <vt:lpstr>Пользуйтесь лицензионным программным обеспечением!</vt:lpstr>
      <vt:lpstr>Используйте сложные пароли!</vt:lpstr>
      <vt:lpstr>Делайте резервные копии!</vt:lpstr>
      <vt:lpstr>Функция «Родительский контроль» обезопасит вас!</vt:lpstr>
      <vt:lpstr>Спасибо за внимание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2012-11-29T16:08:44Z</dcterms:created>
  <dcterms:modified xsi:type="dcterms:W3CDTF">2018-03-20T17:37:18Z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TC103367859990</vt:lpwstr>
  </property>
</Properties>
</file>