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3" r:id="rId16"/>
    <p:sldId id="277" r:id="rId17"/>
    <p:sldId id="278" r:id="rId18"/>
    <p:sldId id="279" r:id="rId1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9/28/2020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0992" y="3357562"/>
            <a:ext cx="9073008" cy="2500330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«Предотвращение конфликтов</a:t>
            </a:r>
            <a:br>
              <a:rPr lang="ru-RU" sz="4800" dirty="0" smtClean="0"/>
            </a:br>
            <a:r>
              <a:rPr lang="ru-RU" sz="4800" dirty="0" smtClean="0"/>
              <a:t> среди учащихся»</a:t>
            </a:r>
            <a:br>
              <a:rPr lang="ru-RU" sz="4800" dirty="0" smtClean="0"/>
            </a:b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71802" y="5214950"/>
            <a:ext cx="6858000" cy="990600"/>
          </a:xfrm>
        </p:spPr>
        <p:txBody>
          <a:bodyPr>
            <a:normAutofit/>
          </a:bodyPr>
          <a:lstStyle/>
          <a:p>
            <a:endParaRPr lang="ru-RU" dirty="0" smtClean="0"/>
          </a:p>
        </p:txBody>
      </p:sp>
      <p:pic>
        <p:nvPicPr>
          <p:cNvPr id="8194" name="Picture 2" descr="C:\Users\Мария\Desktop\Новая папка\1-intensiv-dlya-detej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28926" y="214290"/>
            <a:ext cx="3429024" cy="2643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3070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219200"/>
            <a:ext cx="7543800" cy="5105400"/>
          </a:xfrm>
        </p:spPr>
        <p:txBody>
          <a:bodyPr>
            <a:normAutofit/>
          </a:bodyPr>
          <a:lstStyle/>
          <a:p>
            <a:pPr algn="just"/>
            <a:r>
              <a:rPr lang="ru-RU" sz="4000" b="1" dirty="0" smtClean="0">
                <a:solidFill>
                  <a:srgbClr val="C00000"/>
                </a:solidFill>
              </a:rPr>
              <a:t>На конфликтность учеников заметное влияние оказывают их индивидуально-психологические особенности, в частности агрессивность.</a:t>
            </a:r>
            <a:r>
              <a:rPr lang="ru-RU" sz="4000" dirty="0" smtClean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06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81000"/>
            <a:ext cx="6781800" cy="12192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+mn-lt"/>
              </a:rPr>
              <a:t>Работа может проводиться по четырем основным направлениям: </a:t>
            </a:r>
            <a:br>
              <a:rPr lang="ru-RU" sz="3200" b="1" dirty="0">
                <a:solidFill>
                  <a:srgbClr val="C00000"/>
                </a:solidFill>
                <a:latin typeface="+mn-lt"/>
              </a:rPr>
            </a:br>
            <a:endParaRPr lang="ru-RU" sz="32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95400"/>
            <a:ext cx="7696200" cy="5181600"/>
          </a:xfrm>
        </p:spPr>
        <p:txBody>
          <a:bodyPr>
            <a:normAutofit/>
          </a:bodyPr>
          <a:lstStyle/>
          <a:p>
            <a:pPr algn="just"/>
            <a:r>
              <a:rPr lang="ru-RU" sz="2800" i="1" dirty="0"/>
              <a:t>С</a:t>
            </a:r>
            <a:r>
              <a:rPr lang="ru-RU" sz="2800" i="1" dirty="0" smtClean="0"/>
              <a:t>оздание объективных условий, препятствующих возникновению и деструктивному развитию </a:t>
            </a:r>
            <a:r>
              <a:rPr lang="ru-RU" sz="2800" i="1" dirty="0" err="1" smtClean="0"/>
              <a:t>предконфликтных</a:t>
            </a:r>
            <a:r>
              <a:rPr lang="ru-RU" sz="2800" i="1" dirty="0" smtClean="0"/>
              <a:t> ситуаций</a:t>
            </a:r>
            <a:r>
              <a:rPr lang="ru-RU" sz="2800" dirty="0" smtClean="0"/>
              <a:t>.</a:t>
            </a:r>
          </a:p>
          <a:p>
            <a:pPr algn="just"/>
            <a:r>
              <a:rPr lang="ru-RU" sz="2800" i="1" dirty="0" smtClean="0"/>
              <a:t>Оптимизация организационно-управленческих условий работы школы.</a:t>
            </a:r>
          </a:p>
          <a:p>
            <a:pPr algn="just"/>
            <a:r>
              <a:rPr lang="ru-RU" sz="2800" i="1" dirty="0" smtClean="0"/>
              <a:t>Устранение социально – психологических причин возникновения конфликтов</a:t>
            </a:r>
          </a:p>
          <a:p>
            <a:pPr algn="just"/>
            <a:r>
              <a:rPr lang="ru-RU" sz="2800" i="1" dirty="0" smtClean="0"/>
              <a:t>Блокирование личностных причин возникновения конфликтов. </a:t>
            </a:r>
          </a:p>
          <a:p>
            <a:pPr algn="just"/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99838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196752"/>
            <a:ext cx="6781800" cy="3672408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+mn-lt"/>
              </a:rPr>
              <a:t>Способы и методы предотвращения конфликтов среди учащихся</a:t>
            </a:r>
            <a:endParaRPr lang="ru-RU" sz="4400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733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+mn-lt"/>
              </a:rPr>
              <a:t>Поддержание сотрудничества как универсальный способ предотвращения конфликтов</a:t>
            </a:r>
            <a:br>
              <a:rPr lang="ru-RU" sz="3200" b="1" dirty="0" smtClean="0">
                <a:latin typeface="+mn-lt"/>
              </a:rPr>
            </a:br>
            <a:endParaRPr lang="ru-RU" sz="32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990600"/>
            <a:ext cx="7543800" cy="4092352"/>
          </a:xfrm>
        </p:spPr>
        <p:txBody>
          <a:bodyPr/>
          <a:lstStyle/>
          <a:p>
            <a:endParaRPr lang="ru-RU" dirty="0" smtClean="0"/>
          </a:p>
          <a:p>
            <a:pPr algn="just"/>
            <a:endParaRPr lang="ru-RU" sz="2800" dirty="0" smtClean="0"/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smtClean="0"/>
              <a:t>Поддержание и укрепление сотрудничества, отношений взаимовыручки является центральной проблемой всей тактики предупреждения конфликта. </a:t>
            </a:r>
          </a:p>
          <a:p>
            <a:pPr algn="just"/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194744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6781800" cy="16002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Важнейшие из социально-психологических методов, </a:t>
            </a:r>
            <a:r>
              <a:rPr lang="ru-RU" sz="2400" b="1" i="1" dirty="0" smtClean="0">
                <a:solidFill>
                  <a:srgbClr val="C00000"/>
                </a:solidFill>
                <a:latin typeface="+mn-lt"/>
              </a:rPr>
              <a:t>ориентированных на корректировку мыслей, чувств и настроений людей, </a:t>
            </a:r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следующие:</a:t>
            </a:r>
            <a:endParaRPr lang="ru-RU" sz="24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348880"/>
            <a:ext cx="7543800" cy="38862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dirty="0" smtClean="0"/>
              <a:t>1</a:t>
            </a:r>
            <a:r>
              <a:rPr lang="ru-RU" sz="2800" b="1" dirty="0" smtClean="0">
                <a:solidFill>
                  <a:srgbClr val="00B050"/>
                </a:solidFill>
              </a:rPr>
              <a:t>. </a:t>
            </a:r>
            <a:r>
              <a:rPr lang="ru-RU" sz="2800" b="1" i="1" dirty="0" smtClean="0">
                <a:solidFill>
                  <a:srgbClr val="00B050"/>
                </a:solidFill>
              </a:rPr>
              <a:t>Метод согласия </a:t>
            </a:r>
            <a:endParaRPr lang="ru-RU" sz="2800" b="1" dirty="0" smtClean="0">
              <a:solidFill>
                <a:srgbClr val="00B050"/>
              </a:solidFill>
            </a:endParaRPr>
          </a:p>
          <a:p>
            <a:pPr algn="just"/>
            <a:r>
              <a:rPr lang="ru-RU" sz="2800" b="1" i="1" dirty="0" smtClean="0">
                <a:solidFill>
                  <a:srgbClr val="00B050"/>
                </a:solidFill>
              </a:rPr>
              <a:t>2.Метод доброжелательности</a:t>
            </a:r>
            <a:r>
              <a:rPr lang="ru-RU" sz="2800" b="1" dirty="0" smtClean="0">
                <a:solidFill>
                  <a:srgbClr val="00B050"/>
                </a:solidFill>
              </a:rPr>
              <a:t>, или </a:t>
            </a:r>
            <a:r>
              <a:rPr lang="ru-RU" sz="2800" b="1" dirty="0" err="1" smtClean="0">
                <a:solidFill>
                  <a:srgbClr val="00B050"/>
                </a:solidFill>
              </a:rPr>
              <a:t>эмпатии</a:t>
            </a:r>
            <a:r>
              <a:rPr lang="ru-RU" sz="2800" b="1" dirty="0" smtClean="0">
                <a:solidFill>
                  <a:srgbClr val="00B050"/>
                </a:solidFill>
              </a:rPr>
              <a:t>, </a:t>
            </a:r>
            <a:r>
              <a:rPr lang="ru-RU" sz="2800" dirty="0" smtClean="0"/>
              <a:t>развития способности к сопереживанию и сочувствию другим людям, к пониманию их внутренних состояний предполагает выражение необходимого сочувствия партнеру, готовности оказать ему практическое содействие.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80348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332656"/>
            <a:ext cx="7543800" cy="6220544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</a:t>
            </a:r>
          </a:p>
          <a:p>
            <a:pPr algn="just"/>
            <a:r>
              <a:rPr lang="ru-RU" b="1" i="1" dirty="0" smtClean="0">
                <a:solidFill>
                  <a:srgbClr val="00B050"/>
                </a:solidFill>
              </a:rPr>
              <a:t>3. Метод сохранения репутации детей</a:t>
            </a:r>
            <a:r>
              <a:rPr lang="ru-RU" b="1" dirty="0" smtClean="0">
                <a:solidFill>
                  <a:srgbClr val="00B050"/>
                </a:solidFill>
              </a:rPr>
              <a:t>, уважения к их достоинству</a:t>
            </a:r>
            <a:r>
              <a:rPr lang="ru-RU" dirty="0" smtClean="0">
                <a:solidFill>
                  <a:srgbClr val="00B050"/>
                </a:solidFill>
              </a:rPr>
              <a:t>. </a:t>
            </a:r>
          </a:p>
          <a:p>
            <a:pPr algn="just"/>
            <a:r>
              <a:rPr lang="ru-RU" dirty="0" smtClean="0">
                <a:solidFill>
                  <a:srgbClr val="00B050"/>
                </a:solidFill>
              </a:rPr>
              <a:t>4. </a:t>
            </a:r>
            <a:r>
              <a:rPr lang="ru-RU" b="1" i="1" dirty="0" smtClean="0">
                <a:solidFill>
                  <a:srgbClr val="00B050"/>
                </a:solidFill>
              </a:rPr>
              <a:t>Метод взаимного дополнения</a:t>
            </a:r>
            <a:r>
              <a:rPr lang="ru-RU" b="1" dirty="0" smtClean="0">
                <a:solidFill>
                  <a:srgbClr val="00B050"/>
                </a:solidFill>
              </a:rPr>
              <a:t>.</a:t>
            </a:r>
          </a:p>
          <a:p>
            <a:pPr algn="just"/>
            <a:r>
              <a:rPr lang="ru-RU" b="1" dirty="0" smtClean="0">
                <a:solidFill>
                  <a:srgbClr val="00B050"/>
                </a:solidFill>
              </a:rPr>
              <a:t>5.  </a:t>
            </a:r>
            <a:r>
              <a:rPr lang="ru-RU" b="1" i="1" dirty="0" smtClean="0">
                <a:solidFill>
                  <a:srgbClr val="00B050"/>
                </a:solidFill>
              </a:rPr>
              <a:t>Метод недопущения дискриминации людей</a:t>
            </a:r>
            <a:r>
              <a:rPr lang="ru-RU" b="1" dirty="0" smtClean="0">
                <a:solidFill>
                  <a:srgbClr val="00B050"/>
                </a:solidFill>
              </a:rPr>
              <a:t> (требует исключения подчеркивания превосходства одного ребенка над другим, а еще лучше — и каких бы то ни было различий между ними.)</a:t>
            </a:r>
          </a:p>
          <a:p>
            <a:pPr algn="just"/>
            <a:r>
              <a:rPr lang="ru-RU" b="1" i="1" dirty="0" smtClean="0">
                <a:solidFill>
                  <a:srgbClr val="00B050"/>
                </a:solidFill>
              </a:rPr>
              <a:t>6. Метод психологического поглаживания</a:t>
            </a:r>
            <a:r>
              <a:rPr lang="ru-RU" b="1" dirty="0" smtClean="0">
                <a:solidFill>
                  <a:srgbClr val="00B050"/>
                </a:solidFill>
              </a:rPr>
              <a:t>.</a:t>
            </a:r>
            <a:endParaRPr lang="ru-RU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29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332656"/>
            <a:ext cx="7543800" cy="5688632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</a:rPr>
              <a:t>Заметную роль в предотвращении конфликтов играет дисциплина — умение обеспечить ребенку необходимую для его полноценного развития свободу в рамках разумного подчинения порядку.</a:t>
            </a:r>
          </a:p>
          <a:p>
            <a:endParaRPr lang="ru-RU" dirty="0" smtClean="0"/>
          </a:p>
          <a:p>
            <a:pPr algn="just"/>
            <a:r>
              <a:rPr lang="ru-RU" b="1" dirty="0">
                <a:solidFill>
                  <a:srgbClr val="00B050"/>
                </a:solidFill>
              </a:rPr>
              <a:t>Большое влияние на конфликтное поведение школьников оказывает личность </a:t>
            </a:r>
            <a:r>
              <a:rPr lang="ru-RU" b="1" dirty="0" smtClean="0">
                <a:solidFill>
                  <a:srgbClr val="00B050"/>
                </a:solidFill>
              </a:rPr>
              <a:t>учителя.</a:t>
            </a:r>
            <a:endParaRPr lang="ru-RU" b="1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3496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685800"/>
            <a:ext cx="8358246" cy="4743464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Уменьшение количества конфликтов среди учащихся возможно: </a:t>
            </a:r>
          </a:p>
          <a:p>
            <a:pPr algn="ctr"/>
            <a:endParaRPr lang="ru-RU" sz="2800" b="1" dirty="0" smtClean="0"/>
          </a:p>
          <a:p>
            <a:pPr algn="just"/>
            <a:r>
              <a:rPr lang="ru-RU" sz="2800" b="1" dirty="0" smtClean="0">
                <a:solidFill>
                  <a:srgbClr val="00B050"/>
                </a:solidFill>
              </a:rPr>
              <a:t>в результате последовательного осуществления целого комплекса продуманных мероприятий; </a:t>
            </a:r>
          </a:p>
          <a:p>
            <a:pPr algn="just"/>
            <a:r>
              <a:rPr lang="ru-RU" sz="2800" b="1" dirty="0" smtClean="0">
                <a:solidFill>
                  <a:srgbClr val="00B050"/>
                </a:solidFill>
              </a:rPr>
              <a:t>в результате совместной работы по профилактике конфликтов всех субъектов образовательного процесса: педагогов, родителей и учеников.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6781800" cy="1600200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solidFill>
                  <a:srgbClr val="00B050"/>
                </a:solidFill>
                <a:latin typeface="+mn-lt"/>
              </a:rPr>
              <a:t/>
            </a:r>
            <a:br>
              <a:rPr lang="ru-RU" sz="5400" b="1" dirty="0" smtClean="0">
                <a:solidFill>
                  <a:srgbClr val="00B050"/>
                </a:solidFill>
                <a:latin typeface="+mn-lt"/>
              </a:rPr>
            </a:br>
            <a:r>
              <a:rPr lang="ru-RU" sz="5400" b="1" dirty="0" smtClean="0">
                <a:solidFill>
                  <a:srgbClr val="00B050"/>
                </a:solidFill>
                <a:latin typeface="+mn-lt"/>
              </a:rPr>
              <a:t/>
            </a:r>
            <a:br>
              <a:rPr lang="ru-RU" sz="5400" b="1" dirty="0" smtClean="0">
                <a:solidFill>
                  <a:srgbClr val="00B050"/>
                </a:solidFill>
                <a:latin typeface="+mn-lt"/>
              </a:rPr>
            </a:br>
            <a:r>
              <a:rPr lang="ru-RU" sz="5400" b="1" dirty="0" smtClean="0">
                <a:solidFill>
                  <a:srgbClr val="00B050"/>
                </a:solidFill>
                <a:latin typeface="+mn-lt"/>
              </a:rPr>
              <a:t/>
            </a:r>
            <a:br>
              <a:rPr lang="ru-RU" sz="5400" b="1" dirty="0" smtClean="0">
                <a:solidFill>
                  <a:srgbClr val="00B050"/>
                </a:solidFill>
                <a:latin typeface="+mn-lt"/>
              </a:rPr>
            </a:br>
            <a:r>
              <a:rPr lang="ru-RU" sz="5400" b="1" dirty="0" smtClean="0">
                <a:solidFill>
                  <a:srgbClr val="00B050"/>
                </a:solidFill>
                <a:latin typeface="+mn-lt"/>
              </a:rPr>
              <a:t/>
            </a:r>
            <a:br>
              <a:rPr lang="ru-RU" sz="5400" b="1" dirty="0" smtClean="0">
                <a:solidFill>
                  <a:srgbClr val="00B050"/>
                </a:solidFill>
                <a:latin typeface="+mn-lt"/>
              </a:rPr>
            </a:br>
            <a:r>
              <a:rPr lang="ru-RU" sz="5400" b="1" dirty="0" smtClean="0">
                <a:solidFill>
                  <a:srgbClr val="00B050"/>
                </a:solidFill>
                <a:latin typeface="+mn-lt"/>
              </a:rPr>
              <a:t>Спасибо за внимание!</a:t>
            </a:r>
            <a:endParaRPr lang="ru-RU" sz="54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2564904"/>
            <a:ext cx="7543800" cy="388620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041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2095128"/>
          </a:xfrm>
        </p:spPr>
        <p:txBody>
          <a:bodyPr>
            <a:noAutofit/>
          </a:bodyPr>
          <a:lstStyle/>
          <a:p>
            <a:pPr algn="r"/>
            <a:r>
              <a:rPr lang="ru-RU" b="1" i="1" dirty="0">
                <a:solidFill>
                  <a:srgbClr val="C00000"/>
                </a:solidFill>
              </a:rPr>
              <a:t>«Мудрый человек всегда найдёт способ</a:t>
            </a:r>
            <a:r>
              <a:rPr lang="ru-RU" b="1" i="1" dirty="0" smtClean="0">
                <a:solidFill>
                  <a:srgbClr val="C00000"/>
                </a:solidFill>
              </a:rPr>
              <a:t>,</a:t>
            </a:r>
          </a:p>
          <a:p>
            <a:pPr marL="0" indent="0" algn="r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 </a:t>
            </a:r>
            <a:r>
              <a:rPr lang="ru-RU" b="1" i="1" dirty="0">
                <a:solidFill>
                  <a:srgbClr val="C00000"/>
                </a:solidFill>
              </a:rPr>
              <a:t>чтобы не начать войну</a:t>
            </a:r>
            <a:r>
              <a:rPr lang="ru-RU" b="1" i="1" dirty="0" smtClean="0">
                <a:solidFill>
                  <a:srgbClr val="C00000"/>
                </a:solidFill>
              </a:rPr>
              <a:t>.»</a:t>
            </a:r>
          </a:p>
          <a:p>
            <a:pPr algn="r"/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 err="1">
                <a:solidFill>
                  <a:srgbClr val="C00000"/>
                </a:solidFill>
              </a:rPr>
              <a:t>Ямамото</a:t>
            </a:r>
            <a:r>
              <a:rPr lang="ru-RU" sz="2400" b="1" dirty="0">
                <a:solidFill>
                  <a:srgbClr val="C00000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И.</a:t>
            </a:r>
            <a:endParaRPr lang="ru-RU" sz="2400" b="1" dirty="0">
              <a:solidFill>
                <a:srgbClr val="C00000"/>
              </a:solidFill>
            </a:endParaRPr>
          </a:p>
        </p:txBody>
      </p:sp>
      <p:pic>
        <p:nvPicPr>
          <p:cNvPr id="4098" name="Picture 2" descr="I:\конфликт\картинки\81f52dc30cb75504692baf562e2bd096_1M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852936"/>
            <a:ext cx="5616624" cy="3143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4624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252536" y="685800"/>
            <a:ext cx="9577064" cy="3679304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>Конфликты </a:t>
            </a:r>
            <a:r>
              <a:rPr lang="ru-RU" sz="4400" b="1" dirty="0">
                <a:solidFill>
                  <a:srgbClr val="C00000"/>
                </a:solidFill>
              </a:rPr>
              <a:t>между </a:t>
            </a:r>
            <a:r>
              <a:rPr lang="ru-RU" sz="4400" b="1" dirty="0" smtClean="0">
                <a:solidFill>
                  <a:srgbClr val="C00000"/>
                </a:solidFill>
              </a:rPr>
              <a:t>учащимися</a:t>
            </a:r>
          </a:p>
          <a:p>
            <a:pPr algn="ctr">
              <a:buNone/>
            </a:pPr>
            <a:r>
              <a:rPr lang="ru-RU" sz="4400" b="1" dirty="0" smtClean="0">
                <a:solidFill>
                  <a:srgbClr val="C00000"/>
                </a:solidFill>
              </a:rPr>
              <a:t> занимают</a:t>
            </a:r>
            <a:endParaRPr lang="ru-RU" sz="44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ru-RU" sz="4400" b="1" u="sng" dirty="0">
                <a:solidFill>
                  <a:srgbClr val="C00000"/>
                </a:solidFill>
              </a:rPr>
              <a:t>п</a:t>
            </a:r>
            <a:r>
              <a:rPr lang="ru-RU" sz="4400" b="1" u="sng" dirty="0" smtClean="0">
                <a:solidFill>
                  <a:srgbClr val="C00000"/>
                </a:solidFill>
              </a:rPr>
              <a:t>ервое место 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C00000"/>
                </a:solidFill>
              </a:rPr>
              <a:t>в рейтинге школьных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C00000"/>
                </a:solidFill>
              </a:rPr>
              <a:t> конфликтов.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945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1066800"/>
            <a:ext cx="6781800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+mn-lt"/>
              </a:rPr>
              <a:t>П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о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критерию результативности конфликты делятся на два типа:</a:t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2276872"/>
            <a:ext cx="3657600" cy="639762"/>
          </a:xfrm>
        </p:spPr>
        <p:txBody>
          <a:bodyPr>
            <a:normAutofit/>
          </a:bodyPr>
          <a:lstStyle/>
          <a:p>
            <a:pPr algn="ctr"/>
            <a:r>
              <a:rPr lang="ru-RU" sz="3200" b="1" u="sng" dirty="0" smtClean="0">
                <a:solidFill>
                  <a:srgbClr val="00B050"/>
                </a:solidFill>
                <a:latin typeface="+mn-lt"/>
              </a:rPr>
              <a:t>конструктивные</a:t>
            </a:r>
            <a:endParaRPr lang="ru-RU" sz="3200" b="1" u="sng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932040" y="2276872"/>
            <a:ext cx="3657600" cy="639762"/>
          </a:xfrm>
        </p:spPr>
        <p:txBody>
          <a:bodyPr>
            <a:normAutofit/>
          </a:bodyPr>
          <a:lstStyle/>
          <a:p>
            <a:pPr algn="ctr"/>
            <a:r>
              <a:rPr lang="ru-RU" sz="3200" b="1" u="sng" dirty="0">
                <a:solidFill>
                  <a:srgbClr val="FF0000"/>
                </a:solidFill>
                <a:latin typeface="+mn-lt"/>
              </a:rPr>
              <a:t>деструктивные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755576" y="3140968"/>
            <a:ext cx="3657600" cy="30480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sz="2800" dirty="0"/>
              <a:t>нормальные, позитивные, при которых группы, где они происходят, сохраняют свою целостность, а отношения между членами группы – характер сотрудничества, </a:t>
            </a:r>
            <a:r>
              <a:rPr lang="ru-RU" sz="2800" dirty="0" smtClean="0"/>
              <a:t>кооперации.</a:t>
            </a:r>
            <a:endParaRPr lang="ru-RU" sz="2800" dirty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88024" y="3140968"/>
            <a:ext cx="3657600" cy="30480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/>
              <a:t>патологические, негативные, когда взаимоотношения между людьми приобретают нецивилизованные формы, характер противостояний, борьбы, ведущей даже к разрушению и </a:t>
            </a:r>
            <a:r>
              <a:rPr lang="ru-RU" dirty="0" smtClean="0"/>
              <a:t>распаду коллектива.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7364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916832"/>
            <a:ext cx="7543800" cy="1591072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Почему крайне необходимо заниматься </a:t>
            </a:r>
            <a:r>
              <a:rPr lang="ru-RU" sz="3600" b="1" dirty="0">
                <a:solidFill>
                  <a:srgbClr val="C00000"/>
                </a:solidFill>
              </a:rPr>
              <a:t>своевременной </a:t>
            </a:r>
            <a:r>
              <a:rPr lang="ru-RU" sz="3600" b="1" dirty="0" smtClean="0">
                <a:solidFill>
                  <a:srgbClr val="C00000"/>
                </a:solidFill>
              </a:rPr>
              <a:t>профилактикой </a:t>
            </a:r>
            <a:r>
              <a:rPr lang="ru-RU" sz="3600" b="1" dirty="0">
                <a:solidFill>
                  <a:srgbClr val="C00000"/>
                </a:solidFill>
              </a:rPr>
              <a:t>конфликтов в школьных </a:t>
            </a:r>
            <a:r>
              <a:rPr lang="ru-RU" sz="3600" b="1" dirty="0" smtClean="0">
                <a:solidFill>
                  <a:srgbClr val="C00000"/>
                </a:solidFill>
              </a:rPr>
              <a:t>коллективах?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864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27984" y="685800"/>
            <a:ext cx="4464496" cy="5479504"/>
          </a:xfrm>
        </p:spPr>
        <p:txBody>
          <a:bodyPr>
            <a:noAutofit/>
          </a:bodyPr>
          <a:lstStyle/>
          <a:p>
            <a:endParaRPr lang="ru-RU" b="1" i="1" dirty="0" smtClean="0">
              <a:solidFill>
                <a:srgbClr val="00B050"/>
              </a:solidFill>
            </a:endParaRPr>
          </a:p>
          <a:p>
            <a:endParaRPr lang="ru-RU" b="1" i="1" dirty="0" smtClean="0">
              <a:solidFill>
                <a:srgbClr val="00B050"/>
              </a:solidFill>
            </a:endParaRPr>
          </a:p>
          <a:p>
            <a:r>
              <a:rPr lang="ru-RU" b="1" i="1" dirty="0" smtClean="0">
                <a:solidFill>
                  <a:srgbClr val="00B050"/>
                </a:solidFill>
              </a:rPr>
              <a:t>Во-первых</a:t>
            </a:r>
            <a:r>
              <a:rPr lang="ru-RU" b="1" dirty="0" smtClean="0">
                <a:solidFill>
                  <a:srgbClr val="00B050"/>
                </a:solidFill>
              </a:rPr>
              <a:t>, профилактика конфликтов будет способствовать повышению качества учебного процесса. </a:t>
            </a:r>
            <a:endParaRPr lang="ru-RU" b="1" dirty="0">
              <a:solidFill>
                <a:srgbClr val="00B050"/>
              </a:solidFill>
            </a:endParaRPr>
          </a:p>
        </p:txBody>
      </p:sp>
      <p:pic>
        <p:nvPicPr>
          <p:cNvPr id="6146" name="Picture 2" descr="C:\Users\Мария\Desktop\Новая папка\400_F_44867203_6K7zSo6NRavmqn98a9rKAqsEleBwX8yU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12776"/>
            <a:ext cx="4464496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2264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960" y="685800"/>
            <a:ext cx="4752528" cy="6055568"/>
          </a:xfrm>
        </p:spPr>
        <p:txBody>
          <a:bodyPr>
            <a:noAutofit/>
          </a:bodyPr>
          <a:lstStyle/>
          <a:p>
            <a:r>
              <a:rPr lang="ru-RU" b="1" i="1" dirty="0" smtClean="0">
                <a:solidFill>
                  <a:srgbClr val="00B050"/>
                </a:solidFill>
              </a:rPr>
              <a:t>Во-вторых,</a:t>
            </a:r>
            <a:r>
              <a:rPr lang="ru-RU" b="1" dirty="0" smtClean="0">
                <a:solidFill>
                  <a:srgbClr val="00B050"/>
                </a:solidFill>
              </a:rPr>
              <a:t> конфликты оказывают заметное отрицательное влияние на психическое состояние и настроение конфликтующих..</a:t>
            </a:r>
            <a:endParaRPr lang="ru-RU" b="1" dirty="0">
              <a:solidFill>
                <a:srgbClr val="00B050"/>
              </a:solidFill>
            </a:endParaRPr>
          </a:p>
        </p:txBody>
      </p:sp>
      <p:pic>
        <p:nvPicPr>
          <p:cNvPr id="2050" name="Picture 2" descr="I:\картинки\карт подросток\Դեռահասային_տարիք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72816"/>
            <a:ext cx="4033752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2477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23928" y="685800"/>
            <a:ext cx="4752528" cy="5479504"/>
          </a:xfrm>
        </p:spPr>
        <p:txBody>
          <a:bodyPr>
            <a:noAutofit/>
          </a:bodyPr>
          <a:lstStyle/>
          <a:p>
            <a:r>
              <a:rPr lang="ru-RU" b="1" i="1" dirty="0" smtClean="0">
                <a:solidFill>
                  <a:srgbClr val="00B050"/>
                </a:solidFill>
              </a:rPr>
              <a:t>В-третьих</a:t>
            </a:r>
            <a:r>
              <a:rPr lang="ru-RU" b="1" dirty="0" smtClean="0">
                <a:solidFill>
                  <a:srgbClr val="00B050"/>
                </a:solidFill>
              </a:rPr>
              <a:t>, именно в школе у ребенка, подростка формируются навыки разрешения противоречий в межличностном взаимодействии, которые случаются в жизни любого человека. </a:t>
            </a:r>
            <a:endParaRPr lang="ru-RU" b="1" dirty="0">
              <a:solidFill>
                <a:srgbClr val="00B050"/>
              </a:solidFill>
            </a:endParaRPr>
          </a:p>
        </p:txBody>
      </p:sp>
      <p:pic>
        <p:nvPicPr>
          <p:cNvPr id="3074" name="Picture 2" descr="I:\картинки\скач през\szkol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12776"/>
            <a:ext cx="3816424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7877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76672"/>
            <a:ext cx="8892480" cy="3886200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00B050"/>
                </a:solidFill>
              </a:rPr>
              <a:t>К</a:t>
            </a:r>
            <a:r>
              <a:rPr lang="ru-RU" sz="3600" b="1" dirty="0" smtClean="0">
                <a:solidFill>
                  <a:srgbClr val="00B050"/>
                </a:solidFill>
              </a:rPr>
              <a:t>лючевое </a:t>
            </a:r>
            <a:r>
              <a:rPr lang="ru-RU" sz="3600" b="1" dirty="0">
                <a:solidFill>
                  <a:srgbClr val="00B050"/>
                </a:solidFill>
              </a:rPr>
              <a:t>место в </a:t>
            </a:r>
            <a:r>
              <a:rPr lang="ru-RU" sz="3600" b="1" dirty="0" smtClean="0">
                <a:solidFill>
                  <a:srgbClr val="00B050"/>
                </a:solidFill>
              </a:rPr>
              <a:t>профилактике конфликтов  </a:t>
            </a:r>
            <a:r>
              <a:rPr lang="ru-RU" sz="3600" b="1" dirty="0">
                <a:solidFill>
                  <a:srgbClr val="00B050"/>
                </a:solidFill>
              </a:rPr>
              <a:t>занимает </a:t>
            </a:r>
            <a:r>
              <a:rPr lang="ru-RU" sz="3600" b="1" i="1" dirty="0" smtClean="0">
                <a:solidFill>
                  <a:srgbClr val="00B050"/>
                </a:solidFill>
              </a:rPr>
              <a:t>выявление причин </a:t>
            </a:r>
            <a:r>
              <a:rPr lang="ru-RU" sz="3600" b="1" dirty="0" smtClean="0">
                <a:solidFill>
                  <a:srgbClr val="00B050"/>
                </a:solidFill>
              </a:rPr>
              <a:t>их возникновения в коллективах общеобразовательных школ. </a:t>
            </a:r>
          </a:p>
          <a:p>
            <a:endParaRPr lang="ru-RU" dirty="0"/>
          </a:p>
        </p:txBody>
      </p:sp>
      <p:pic>
        <p:nvPicPr>
          <p:cNvPr id="5122" name="Picture 2" descr="I:\конфликт\картинки\-plohie_misl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284984"/>
            <a:ext cx="4824536" cy="3440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780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45</TotalTime>
  <Words>425</Words>
  <Application>Microsoft Office PowerPoint</Application>
  <PresentationFormat>Экран (4:3)</PresentationFormat>
  <Paragraphs>49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Солнцестояние</vt:lpstr>
      <vt:lpstr> «Предотвращение конфликтов  среди учащихся» </vt:lpstr>
      <vt:lpstr>Слайд 2</vt:lpstr>
      <vt:lpstr>Слайд 3</vt:lpstr>
      <vt:lpstr>По критерию результативности конфликты делятся на два типа: </vt:lpstr>
      <vt:lpstr>Слайд 5</vt:lpstr>
      <vt:lpstr>Слайд 6</vt:lpstr>
      <vt:lpstr>Слайд 7</vt:lpstr>
      <vt:lpstr>Слайд 8</vt:lpstr>
      <vt:lpstr>Слайд 9</vt:lpstr>
      <vt:lpstr>Слайд 10</vt:lpstr>
      <vt:lpstr>Работа может проводиться по четырем основным направлениям:  </vt:lpstr>
      <vt:lpstr>Способы и методы предотвращения конфликтов среди учащихся</vt:lpstr>
      <vt:lpstr>Поддержание сотрудничества как универсальный способ предотвращения конфликтов </vt:lpstr>
      <vt:lpstr>Важнейшие из социально-психологических методов, ориентированных на корректировку мыслей, чувств и настроений людей, следующие:</vt:lpstr>
      <vt:lpstr>Слайд 15</vt:lpstr>
      <vt:lpstr>Слайд 16</vt:lpstr>
      <vt:lpstr>Слайд 17</vt:lpstr>
      <vt:lpstr>   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Windows User</cp:lastModifiedBy>
  <cp:revision>6</cp:revision>
  <dcterms:created xsi:type="dcterms:W3CDTF">2020-09-26T17:31:17Z</dcterms:created>
  <dcterms:modified xsi:type="dcterms:W3CDTF">2020-09-28T08:28:22Z</dcterms:modified>
</cp:coreProperties>
</file>