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63" r:id="rId3"/>
    <p:sldId id="270" r:id="rId4"/>
    <p:sldId id="283" r:id="rId5"/>
    <p:sldId id="257" r:id="rId6"/>
    <p:sldId id="258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80" r:id="rId18"/>
    <p:sldId id="284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E8FF"/>
    <a:srgbClr val="C7E31D"/>
    <a:srgbClr val="E7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>
        <p:scale>
          <a:sx n="80" d="100"/>
          <a:sy n="80" d="100"/>
        </p:scale>
        <p:origin x="-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EF5F-C07E-4875-950B-95BF20A87B9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EE74-E705-475E-881B-415F85AEC9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1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EF5F-C07E-4875-950B-95BF20A87B9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EE74-E705-475E-881B-415F85AEC9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318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EF5F-C07E-4875-950B-95BF20A87B9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EE74-E705-475E-881B-415F85AEC9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69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EF5F-C07E-4875-950B-95BF20A87B9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EE74-E705-475E-881B-415F85AEC9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3479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EF5F-C07E-4875-950B-95BF20A87B9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EE74-E705-475E-881B-415F85AEC9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116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EF5F-C07E-4875-950B-95BF20A87B9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EE74-E705-475E-881B-415F85AEC9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506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EF5F-C07E-4875-950B-95BF20A87B9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EE74-E705-475E-881B-415F85AEC9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479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EF5F-C07E-4875-950B-95BF20A87B9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EE74-E705-475E-881B-415F85AEC9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044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EF5F-C07E-4875-950B-95BF20A87B9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EE74-E705-475E-881B-415F85AEC9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196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EF5F-C07E-4875-950B-95BF20A87B9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EE74-E705-475E-881B-415F85AEC9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88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EF5F-C07E-4875-950B-95BF20A87B9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EE74-E705-475E-881B-415F85AEC9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19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EF5F-C07E-4875-950B-95BF20A87B9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EE74-E705-475E-881B-415F85AEC9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83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EF5F-C07E-4875-950B-95BF20A87B9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EE74-E705-475E-881B-415F85AEC9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44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EF5F-C07E-4875-950B-95BF20A87B9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EE74-E705-475E-881B-415F85AEC9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41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EF5F-C07E-4875-950B-95BF20A87B9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EE74-E705-475E-881B-415F85AEC9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22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EF5F-C07E-4875-950B-95BF20A87B9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EE74-E705-475E-881B-415F85AEC9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55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EF5F-C07E-4875-950B-95BF20A87B9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EE74-E705-475E-881B-415F85AEC9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3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E0EEF5F-C07E-4875-950B-95BF20A87B9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EEE74-E705-475E-881B-415F85AEC9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86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5716" y="257174"/>
            <a:ext cx="10903702" cy="2600325"/>
          </a:xfrm>
        </p:spPr>
        <p:txBody>
          <a:bodyPr>
            <a:noAutofit/>
          </a:bodyPr>
          <a:lstStyle/>
          <a:p>
            <a:pPr algn="ctr"/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</a:t>
            </a:r>
            <a:b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ЖЕСТОКОСТИ</a:t>
            </a:r>
            <a:b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НАСИЛИЯ</a:t>
            </a:r>
            <a:endParaRPr lang="ru-RU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5" y="3322099"/>
            <a:ext cx="4962525" cy="3212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16" y="3343564"/>
            <a:ext cx="4688784" cy="319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48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135" y="123825"/>
            <a:ext cx="7267699" cy="61055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насилие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нанесение ребенку родителями или лицами, их заменяющими физических травм, различных телесных повреждений, в результате которых здоровье ребенка нарушается или находится под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угрозой.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некоторых семьях в качестве дисциплинарных мер используются различные виды физических наказаний - от подзатыльников и шлепков до порки ремнем. Необходимо сознавать, что физическое насилие - это действительно физическое нападение, оно почти всегда сопровождается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словесными оскорблениями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психической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травмой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119" y="0"/>
            <a:ext cx="3987881" cy="378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07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771" y="285008"/>
            <a:ext cx="7707087" cy="982577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физического насилия: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075" y="1095375"/>
            <a:ext cx="6886575" cy="5553075"/>
          </a:xfrm>
        </p:spPr>
        <p:txBody>
          <a:bodyPr>
            <a:normAutofit lnSpcReduction="10000"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Задержка развития и малоподвижность</a:t>
            </a:r>
          </a:p>
          <a:p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Агрессия и тревожность</a:t>
            </a:r>
          </a:p>
          <a:p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Необычайная стеснительность и отсутствие любопытства</a:t>
            </a:r>
          </a:p>
          <a:p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Боязнь физического контакта</a:t>
            </a:r>
          </a:p>
          <a:p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Боязнь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идти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домой</a:t>
            </a:r>
          </a:p>
          <a:p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тревоги, когда плачут другие дети</a:t>
            </a:r>
          </a:p>
          <a:p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Тики, раскачивание, сосание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пальцев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Следы физического воздействия </a:t>
            </a:r>
            <a:endParaRPr lang="ru-RU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синяки, укусы, ожоги, признаки «Синдрома тряски ребёнка»)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239" y="0"/>
            <a:ext cx="3451761" cy="41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05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62" y="0"/>
            <a:ext cx="7021142" cy="58578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враждебное 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безразличное отношение к </a:t>
            </a:r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ребенку, унижение 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человеческого достоинства, обвинение его в том, в чем он не виноват, демонстрация нелюбви, неприязни к </a:t>
            </a:r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ребенку, приводящее 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снижению самооценки, утрате веры в себя, формированию патологических черт характера, вызывающее  нарушение </a:t>
            </a:r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социализации.</a:t>
            </a:r>
          </a:p>
          <a:p>
            <a:pPr marL="0" indent="0" algn="just">
              <a:buNone/>
            </a:pPr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этому насилию относятся также постоянная ложь, обман ребенка (в результате чего он теряет доверие к взрослому), а также предъявляемые к ребенку </a:t>
            </a:r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не </a:t>
            </a:r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соответствующие его </a:t>
            </a:r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возрастным 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767" y="0"/>
            <a:ext cx="4109233" cy="423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87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5" y="366936"/>
            <a:ext cx="7243948" cy="773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психологического насилия: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1" y="1460665"/>
            <a:ext cx="7772400" cy="5025859"/>
          </a:xfrm>
        </p:spPr>
        <p:txBody>
          <a:bodyPr>
            <a:noAutofit/>
          </a:bodyPr>
          <a:lstStyle/>
          <a:p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Задержка в физическом и речевом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развитии, 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задержка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роста.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Импульсивность.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смысла жизни, цели в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становится излишне уступчивым и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податливым.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Ночные кошмары, нарушение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сна.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Боязнь темноты, людей, их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гнева.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Депрессия, печаль, беспомощность, безнадёжность,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заторможенность.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499" y="0"/>
            <a:ext cx="3845501" cy="387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79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636" y="323850"/>
            <a:ext cx="7196447" cy="61531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Сексуальное насилие </a:t>
            </a:r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использование ребенка взрослым или другим ребенком </a:t>
            </a:r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его согласия или без него для 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удовлетворения сексуальной потребности или получения корысти, привлечение ребенка в проституцию, порнобизнес</a:t>
            </a:r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Согласие 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на сексуальный контакт не дает основания считать его ненасильственным, поскольку ребенок </a:t>
            </a:r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предвидеть все негативные для себя последствия. Иногда сексуальное насилие рассматривают как разновидность физического насилия</a:t>
            </a:r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Инцест 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сексуальные отношения между кровными родственниками.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2" y="0"/>
            <a:ext cx="4059869" cy="414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77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013" y="500285"/>
            <a:ext cx="8490857" cy="103324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сексуального насилия: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462" y="1276350"/>
            <a:ext cx="7296748" cy="4895850"/>
          </a:xfrm>
        </p:spPr>
        <p:txBody>
          <a:bodyPr>
            <a:normAutofit lnSpcReduction="1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обнаруживает странные (причудливые), слишком сложные или необычные сексуальные познания или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действия.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Сексуально пристаёт к детям, подросткам,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взрослым.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Жалуется на зуд и боль в области гениталий, на физическое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нездоровье.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Беременность.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 болезнями, передающимися половым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путём.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977" y="0"/>
            <a:ext cx="3903023" cy="41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7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25" y="405035"/>
            <a:ext cx="8911687" cy="12808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экономического насилия: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1140031"/>
            <a:ext cx="7434943" cy="5332020"/>
          </a:xfrm>
        </p:spPr>
        <p:txBody>
          <a:bodyPr>
            <a:normAutofit fontScale="92500" lnSpcReduction="10000"/>
          </a:bodyPr>
          <a:lstStyle/>
          <a:p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не растёт, не набирает необходимый вес или теряет </a:t>
            </a:r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вес.</a:t>
            </a:r>
            <a:endParaRPr lang="ru-RU" sz="2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брошен, находится без присмотра, не имеет подходящей одежды и </a:t>
            </a:r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жилища.</a:t>
            </a:r>
            <a:endParaRPr lang="ru-RU" sz="2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Запущенное состояние здоровья ребёнка (педикулёз, дистрофия</a:t>
            </a:r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не ходит в школу, прогуливает занятия</a:t>
            </a:r>
          </a:p>
          <a:p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 на уроки слишком рано и уходит из школы слишком </a:t>
            </a:r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поздно.</a:t>
            </a:r>
            <a:endParaRPr lang="ru-RU" sz="2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устаёт, </a:t>
            </a:r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апатичен.</a:t>
            </a:r>
            <a:endParaRPr lang="ru-RU" sz="2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отклонения в </a:t>
            </a:r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поведении.</a:t>
            </a:r>
            <a:endParaRPr lang="ru-RU" sz="2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220" y="3874077"/>
            <a:ext cx="4116779" cy="298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51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333375"/>
            <a:ext cx="6293922" cy="59245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проявлений жестокого обращения является отсутствие любви у женщины к ребенку, когда он еще находится в материнской утробе, т.е. </a:t>
            </a:r>
            <a:r>
              <a:rPr lang="ru-RU" sz="2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нежелание беременности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Его, еще ничем себя не проявившего, уже не любят, не думают и не заботятся о нем. Будучи эмоционально отвергнутым еще до рождения, такие дети рождаются раньше срока в два раза чаще по сравнению с детьми от желаемой беременности, они часто имеют низкую массу тела, чаще болеют в первые месяцы жизни, хуже развиваются.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435" y="0"/>
            <a:ext cx="5072565" cy="3143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435" y="3588358"/>
            <a:ext cx="5072564" cy="326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94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634" y="332509"/>
            <a:ext cx="9999023" cy="5915891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Любое воспитание возможно только на фоне безусловного положительного принятия ребенка.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«ПСИХОЛОГИЧЕСКИЕ БАРЬЕРЫ» ОБЩЕНИЯ РОДИТЕЛЕЙ И РЕБЕНКА:</a:t>
            </a:r>
          </a:p>
          <a:p>
            <a:pPr marL="0" indent="457200" algn="ctr">
              <a:spcBef>
                <a:spcPts val="0"/>
              </a:spcBef>
              <a:buNone/>
            </a:pPr>
            <a:endParaRPr lang="ru-RU" sz="28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Барьер «занятости»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Барьер «взрослости»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Барьер «старого стереотипа»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Барьер «воспитательных традиций»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Барьер «дидактизма»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ts val="0"/>
              </a:spcBef>
              <a:buNone/>
            </a:pPr>
            <a:endParaRPr lang="ru-RU" sz="28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390" y="3028209"/>
            <a:ext cx="4037610" cy="382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867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686" y="3236026"/>
            <a:ext cx="4086223" cy="36219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76493"/>
            <a:ext cx="10431464" cy="2970468"/>
          </a:xfrm>
        </p:spPr>
        <p:txBody>
          <a:bodyPr/>
          <a:lstStyle/>
          <a:p>
            <a:pPr algn="ctr"/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 если были замечены признаки того, что ребёнок стал жертвой насилия?</a:t>
            </a:r>
            <a:endParaRPr lang="ru-RU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1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4275" y="300260"/>
            <a:ext cx="8911687" cy="128089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семейного насилия: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581150"/>
            <a:ext cx="9980612" cy="43300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Сексуальное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227" y="2452255"/>
            <a:ext cx="4557773" cy="44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7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07639" cy="1400530"/>
          </a:xfrm>
        </p:spPr>
        <p:txBody>
          <a:bodyPr/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Доложить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подобных фактах администрации школы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268" y="2424393"/>
            <a:ext cx="10711542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свою очередь, будет решать вопрос о направлении информации в правоохранительные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- для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 к ответственности лиц, допустивших жестокое обращение с детьми и в органы опеки и попечительства - для  решения вопроса о немедленном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изъятии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у родителей или у других лиц, на попечении которых он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07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7179728" cy="1400530"/>
          </a:xfrm>
        </p:spPr>
        <p:txBody>
          <a:bodyPr/>
          <a:lstStyle/>
          <a:p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ответственности:</a:t>
            </a:r>
            <a:endParaRPr lang="ru-RU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763" y="1769423"/>
            <a:ext cx="7160820" cy="4609604"/>
          </a:xfrm>
        </p:spPr>
        <p:txBody>
          <a:bodyPr>
            <a:normAutofit/>
          </a:bodyPr>
          <a:lstStyle/>
          <a:p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</a:t>
            </a:r>
            <a:endParaRPr lang="ru-RU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</a:t>
            </a:r>
            <a:endParaRPr lang="ru-RU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Гражданско-правовая</a:t>
            </a:r>
            <a:endParaRPr lang="ru-RU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144" y="0"/>
            <a:ext cx="3906856" cy="501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63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260" y="262218"/>
            <a:ext cx="9440883" cy="984691"/>
          </a:xfrm>
        </p:spPr>
        <p:txBody>
          <a:bodyPr/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РФ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138" y="1228726"/>
            <a:ext cx="6982691" cy="50196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5.35. Неисполнение или ненадлежащее исполнение родителями обязанностей по содержанию, воспитанию, обучению, защите прав и интересов несовершеннолетних влечет предупреждение или наложение административного штрафа в размере от 1 до 5 МРОТ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000" b="1" dirty="0"/>
              <a:t/>
            </a:r>
            <a:br>
              <a:rPr lang="ru-RU" sz="3000" b="1" dirty="0"/>
            </a:br>
            <a:endParaRPr lang="ru-RU" sz="3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704" y="1495232"/>
            <a:ext cx="3424793" cy="526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76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645" y="357468"/>
            <a:ext cx="6804560" cy="1091322"/>
          </a:xfrm>
        </p:spPr>
        <p:txBody>
          <a:bodyPr/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Уголовный кодекс РФ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135" y="1143000"/>
            <a:ext cx="6780810" cy="4943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111 – умышленное причинение тяжкого вреда здоровью. </a:t>
            </a: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116 – побои. </a:t>
            </a: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Ст.117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истязание. </a:t>
            </a: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131 – изнасилование. </a:t>
            </a: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135 – развратные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действия.</a:t>
            </a:r>
          </a:p>
          <a:p>
            <a:pPr marL="0" indent="0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Ст.125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оставление в опасности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Ст.156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неисполнение обязанностей по воспитанию несовершеннолетнего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892" y="0"/>
            <a:ext cx="3990108" cy="43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79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889" y="95003"/>
            <a:ext cx="7707086" cy="1199407"/>
          </a:xfrm>
        </p:spPr>
        <p:txBody>
          <a:bodyPr/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кодекс РФ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008" y="950027"/>
            <a:ext cx="8455231" cy="51750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65 – запрещает родителям пренебрежительное, жестокое, грубое, унижающее человеческое достоинство обращение, оскорбление и эксплуатацию детей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69 гласит, что родители не имеют права на принуждение или поощрение употребления ребенком табака, алкоголя, токсических, наркотических веществ; уклонение от содержания своих детей; принуждение или поощрение противоправных действий со стороны детей; злоупотребление своими родительскими правами. 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52 . Родители несут ответственность за воспитание своих детей, получение ими основного общего образования.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400" y="0"/>
            <a:ext cx="3296600" cy="462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32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439" y="-83127"/>
            <a:ext cx="7255823" cy="1116281"/>
          </a:xfrm>
        </p:spPr>
        <p:txBody>
          <a:bodyPr/>
          <a:lstStyle/>
          <a:p>
            <a:pPr algn="ctr"/>
            <a:r>
              <a:rPr lang="ru-RU" sz="9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</a:t>
            </a:r>
            <a:endParaRPr lang="ru-RU" sz="9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050" y="5106390"/>
            <a:ext cx="11553825" cy="156110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из </a:t>
            </a:r>
            <a: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</a:t>
            </a:r>
            <a:r>
              <a:rPr lang="ru-RU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предупреждение </a:t>
            </a:r>
            <a: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насилия.</a:t>
            </a:r>
            <a:r>
              <a:rPr lang="ru-RU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внимания, неравнодушия и компетентности</a:t>
            </a:r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1555668"/>
            <a:ext cx="4304990" cy="30163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63" y="1555668"/>
            <a:ext cx="4334493" cy="301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2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A7E8FF"/>
          </a:solidFill>
          <a:effectLst/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617" y="0"/>
            <a:ext cx="68585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55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010" y="380010"/>
            <a:ext cx="7160821" cy="60920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насилие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элементарной заботы, а также должного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основных нужд и потребностей ребенка в пище, одежде, жилье, воспитании, медицинской помощи в силу ряда объективных причин (бедность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психические заболевания,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неопытность)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без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таковых,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чего его здоровье и развитие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нарушаются. </a:t>
            </a:r>
          </a:p>
          <a:p>
            <a:pPr marL="0" indent="0">
              <a:buNone/>
            </a:pP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Типичным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примером пренебрежительного отношения к детям являются оставление их без присмотра, что часто приводит к несчастным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случаям.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308" y="0"/>
            <a:ext cx="4292692" cy="30163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308" y="3633849"/>
            <a:ext cx="4292692" cy="322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4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4" y="926275"/>
            <a:ext cx="9912849" cy="4465122"/>
          </a:xfrm>
        </p:spPr>
        <p:txBody>
          <a:bodyPr/>
          <a:lstStyle/>
          <a:p>
            <a:pPr indent="457200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«Главный смысл и цель семейной жизни - воспитание детей.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Главная школа воспитания детей  - это взаимоотношения мужа и жены, отца и матери».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(В.А. Сухомлинский)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101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177" y="439387"/>
            <a:ext cx="10317018" cy="1732313"/>
          </a:xfrm>
        </p:spPr>
        <p:txBody>
          <a:bodyPr>
            <a:noAutofit/>
          </a:bodyPr>
          <a:lstStyle/>
          <a:p>
            <a:pPr algn="just"/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 - это действия,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осуществляемые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(или несколькими)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лицами,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которые:</a:t>
            </a:r>
            <a:endParaRPr lang="ru-RU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6377" y="1781300"/>
            <a:ext cx="10113818" cy="47104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совершаются умышленно и направлены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достижение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определенной цели;</a:t>
            </a:r>
          </a:p>
          <a:p>
            <a:pPr algn="just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наносят вред (физический, моральный, материальный и т.д.) другому лицу;</a:t>
            </a:r>
          </a:p>
          <a:p>
            <a:pPr algn="just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нарушают права и свободы человека;</a:t>
            </a:r>
          </a:p>
          <a:p>
            <a:pPr marL="0" indent="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20585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10" y="236970"/>
            <a:ext cx="7350825" cy="5997575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 – это любые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умышленные действия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члена семьи по отношению к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другому, наносящие вред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физическому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психическому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здоровью, нарушающие конституционные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и свободы члена семьи как человека 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гражданина, наносящие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ему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моральный вред.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976" y="0"/>
            <a:ext cx="3867024" cy="352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26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257175"/>
            <a:ext cx="10001250" cy="1666875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причина жестокого обращения 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– внутренняя агрессивность – эмоциональное состояние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возникающее как реакция на переживание непреодолимости каких-то барьеров или недоступность чего-то желанного.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950" y="3943165"/>
            <a:ext cx="4200050" cy="291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2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387" y="142875"/>
            <a:ext cx="8882744" cy="1080283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семейного насилия: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950" y="1009651"/>
            <a:ext cx="8886825" cy="51244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трудности;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безработного;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нерешенная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жилищная проблема;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алкоголизм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членов семьи;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наркоманов в семье;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семья;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ребенок-инвалид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проблемами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здоровья;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нежеланный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ребенок;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конфликты;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самоутверждение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слабых.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844" y="0"/>
            <a:ext cx="3516156" cy="293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87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616" y="106873"/>
            <a:ext cx="8911687" cy="87218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517" y="858982"/>
            <a:ext cx="11075720" cy="55141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 происходит по всему миру, в различных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не зависит от уровня материального достатка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ru-RU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отмечают эксперты, статистика по домашнему насилию в России фрагментарна, труднодоступна, а зачастую попросту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по имеющимся официальным данным МВД России 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 в той или иной форме наблюдается почти в каждой четвёртой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около 2 млн. детей в возрасте до 14 лет избиваются родителями; для 10% этих детей исходом становится смерть, а для 2 тыс.- самоубийство;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 тыс. детей в течение года уходят из дома, спасаясь от собственных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родителей;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10 тыс. родителей лишаются судами родительских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трети умышленных убийств обусловлены семейно-бытовыми мотивами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40 % всех тяжких насильственных преступлений совершается в семьях.</a:t>
            </a: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в рамках домашнего насилия умышленно были убиты 1060 человек, из которых 756 мужчин, 304 женщины и 36 детей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854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</TotalTime>
  <Words>934</Words>
  <Application>Microsoft Office PowerPoint</Application>
  <PresentationFormat>Произвольный</PresentationFormat>
  <Paragraphs>111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Ион</vt:lpstr>
      <vt:lpstr>ДЕТСТВО  БЕЗ ЖЕСТОКОСТИ  И НАСИЛИЯ</vt:lpstr>
      <vt:lpstr>Виды семейного насилия:</vt:lpstr>
      <vt:lpstr>Презентация PowerPoint</vt:lpstr>
      <vt:lpstr>«Главный смысл и цель семейной жизни - воспитание детей.  Главная школа воспитания детей  - это взаимоотношения мужа и жены, отца и матери».                                (В.А. Сухомлинский)</vt:lpstr>
      <vt:lpstr>НАСИЛИЕ - это действия, осуществляемые одним (или несколькими) лицами, которые:</vt:lpstr>
      <vt:lpstr>Семейное насилие – это любые умышленные действия одного члена семьи по отношению к другому, наносящие вред его физическому или психическому здоровью, нарушающие конституционные права и свободы члена семьи как человека и гражданина, наносящие ему моральный вред. </vt:lpstr>
      <vt:lpstr>Основная причина жестокого обращения с детьми – внутренняя агрессивность – эмоциональное состояние, возникающее как реакция на переживание непреодолимости каких-то барьеров или недоступность чего-то желанного. </vt:lpstr>
      <vt:lpstr>Причины семейного насилия:</vt:lpstr>
      <vt:lpstr>Статистика</vt:lpstr>
      <vt:lpstr>Презентация PowerPoint</vt:lpstr>
      <vt:lpstr>Признаки физического насилия:</vt:lpstr>
      <vt:lpstr>Презентация PowerPoint</vt:lpstr>
      <vt:lpstr>Признаки  психологического насилия:</vt:lpstr>
      <vt:lpstr>Презентация PowerPoint</vt:lpstr>
      <vt:lpstr>Признаки сексуального насилия:</vt:lpstr>
      <vt:lpstr>Признаки экономического насилия:</vt:lpstr>
      <vt:lpstr>Презентация PowerPoint</vt:lpstr>
      <vt:lpstr>Презентация PowerPoint</vt:lpstr>
      <vt:lpstr>ЧТО ДЕЛАТЬ если были замечены признаки того, что ребёнок стал жертвой насилия?</vt:lpstr>
      <vt:lpstr>Доложить о подобных фактах администрации школы</vt:lpstr>
      <vt:lpstr>Виды ответственности:</vt:lpstr>
      <vt:lpstr>Административный кодекс РФ</vt:lpstr>
      <vt:lpstr>Уголовный кодекс РФ</vt:lpstr>
      <vt:lpstr>Семейный кодекс РФ</vt:lpstr>
      <vt:lpstr>Помните!</vt:lpstr>
      <vt:lpstr>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Насилие в семье – проблема современного общества</dc:title>
  <dc:creator>admin</dc:creator>
  <cp:lastModifiedBy>User</cp:lastModifiedBy>
  <cp:revision>58</cp:revision>
  <dcterms:created xsi:type="dcterms:W3CDTF">2017-09-18T23:07:52Z</dcterms:created>
  <dcterms:modified xsi:type="dcterms:W3CDTF">2021-01-21T09:58:38Z</dcterms:modified>
</cp:coreProperties>
</file>