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16"/>
  </p:notesMasterIdLst>
  <p:handoutMasterIdLst>
    <p:handoutMasterId r:id="rId17"/>
  </p:handoutMasterIdLst>
  <p:sldIdLst>
    <p:sldId id="256" r:id="rId2"/>
    <p:sldId id="630" r:id="rId3"/>
    <p:sldId id="631" r:id="rId4"/>
    <p:sldId id="632" r:id="rId5"/>
    <p:sldId id="634" r:id="rId6"/>
    <p:sldId id="635" r:id="rId7"/>
    <p:sldId id="637" r:id="rId8"/>
    <p:sldId id="638" r:id="rId9"/>
    <p:sldId id="639" r:id="rId10"/>
    <p:sldId id="653" r:id="rId11"/>
    <p:sldId id="654" r:id="rId12"/>
    <p:sldId id="655" r:id="rId13"/>
    <p:sldId id="656" r:id="rId14"/>
    <p:sldId id="657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B9EDFF"/>
    <a:srgbClr val="8FE2FF"/>
    <a:srgbClr val="FFFF00"/>
    <a:srgbClr val="FFFF99"/>
    <a:srgbClr val="3333FF"/>
    <a:srgbClr val="FF6600"/>
    <a:srgbClr val="FF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11" autoAdjust="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E02003-F442-4F4C-989C-AB6309B352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FEF5F6C-2844-44FC-8AFA-5809BFAA63C2}" type="datetimeFigureOut">
              <a:rPr lang="ru-RU"/>
              <a:pPr>
                <a:defRPr/>
              </a:pPr>
              <a:t>19.11.2020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0C1E51F-ED7C-4F2C-BC10-192CB124B6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54034-9B25-444C-B384-AEF0B6455F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8D2BB-A2B1-44B5-A0A5-896A1793D0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76F7A-8578-4C94-BE7D-E559DC4746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69576-6713-4313-801B-6F2D616809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3FAD8-3B5B-49B7-8CE6-4386642B6E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D693E-8C80-4AAD-AB48-60370FBCCF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F285C-154B-4C71-B619-20E5EA0945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A7599-2AF2-4528-BCC2-931E50719E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2468E-EA1E-440C-A7C7-5A78313ADB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92677-B3F5-41F9-A905-6C5DF86A31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46B6D-FC3A-41C0-9558-AF9D0C2395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F9E96-A445-40DB-9494-AB513A23AC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6FBFC"/>
            </a:gs>
            <a:gs pos="74001">
              <a:srgbClr val="AEDAE5"/>
            </a:gs>
            <a:gs pos="83000">
              <a:srgbClr val="AEDAE5"/>
            </a:gs>
            <a:gs pos="100000">
              <a:srgbClr val="C9E6E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D2E40EF-7ECD-439C-A82B-11D9FD4D09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</p:sldLayoutIdLst>
  <p:transition spd="slow"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 eaLnBrk="1" hangingPunct="1">
              <a:defRPr/>
            </a:pPr>
            <a:endParaRPr lang="ru-RU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5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ВЗАИМОДЕЙСТВИЕ РАБОТОДАТЕЛЯ И ПЕРВИЧНОЙ ПРОФСОЮЗНОЙ ОРГАНИЗАЦИИ ПО ВОПРОСАМ РЕГУЛИРОВАНИЯ СОЦИАЛЬНО-ТРУДОВЫХ ОТНОШЕНИЙ </a:t>
            </a:r>
          </a:p>
          <a:p>
            <a:pPr algn="ctr" eaLnBrk="1" hangingPunct="1">
              <a:defRPr/>
            </a:pPr>
            <a:endParaRPr lang="ru-RU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40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51" name="Рисунок 3" descr="333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52400"/>
            <a:ext cx="990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80975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Постановление Правления ПФ РФ от 25.12.2019 N 730п «Об утверждении формы и формата сведений о трудовой деятельности зарегистрированного лица, а также порядка заполнения форм указанных сведений».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1440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9875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Приказ Минтруда России от 20.01.2020 N 23н «Об утверждении формы сведений о трудовой деятельности, предоставляемой работнику работодателем, формы предоставления сведений о трудовой деятельности из информационных ресурсов Пенсионного фонда Российской Федерации и порядка их заполнения»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47775"/>
            <a:ext cx="8686800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0" y="0"/>
            <a:ext cx="914400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0975" algn="ctr"/>
            <a:endParaRPr lang="ru-RU" alt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180975" algn="ctr"/>
            <a:r>
              <a:rPr lang="ru-RU" alt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Правила ведения и хранения трудовых книжек, </a:t>
            </a:r>
          </a:p>
          <a:p>
            <a:pPr indent="180975" algn="ctr"/>
            <a:r>
              <a:rPr lang="ru-RU" alt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утв. Постановлением Правительства РФ от 16.04.2003 N 225:</a:t>
            </a:r>
          </a:p>
          <a:p>
            <a:pPr indent="180975" algn="just"/>
            <a:endParaRPr lang="ru-RU" altLang="ru-RU" sz="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180975" algn="just"/>
            <a:endParaRPr lang="ru-RU" alt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180975" algn="just"/>
            <a:r>
              <a:rPr lang="ru-RU" altLang="ru-RU" sz="24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24. В трудовую книжку вносятся следующие сведения о награждении (поощрении) за трудовые заслуги:</a:t>
            </a:r>
          </a:p>
          <a:p>
            <a:pPr indent="180975" algn="just"/>
            <a:r>
              <a:rPr lang="ru-RU" alt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о награждении государственными наградами, в том числе о присвоении государственных почетных званий, на основании соответствующих указов и иных решений;</a:t>
            </a:r>
          </a:p>
          <a:p>
            <a:pPr indent="180975" algn="just"/>
            <a:r>
              <a:rPr lang="ru-RU" alt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о награждении почетными грамотами, присвоении званий и награждении нагрудными знаками, значками, дипломами, почетными грамотами, производимом работодателями;</a:t>
            </a:r>
          </a:p>
          <a:p>
            <a:pPr indent="180975" algn="just"/>
            <a:r>
              <a:rPr lang="ru-RU" alt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о других видах поощрения, предусмотренных законодательством Российской Федерации, а также коллективными договорами, правилами внутреннего трудового распорядка, уставами и положениями о дисциплине.</a:t>
            </a:r>
          </a:p>
        </p:txBody>
      </p:sp>
    </p:spTree>
  </p:cSld>
  <p:clrMapOvr>
    <a:masterClrMapping/>
  </p:clrMapOvr>
  <p:transition spd="slow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Инструкция по заполнению трудовых книжек, </a:t>
            </a:r>
          </a:p>
          <a:p>
            <a:pPr algn="ctr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утв. Постановлением Минтруда России от 10.10.2003 N 69</a:t>
            </a:r>
          </a:p>
        </p:txBody>
      </p:sp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0" y="1066800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r>
              <a:rPr lang="ru-RU" altLang="ru-RU" sz="24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Заполнение сведений о награждении</a:t>
            </a:r>
          </a:p>
          <a:p>
            <a:pPr indent="342900" algn="just"/>
            <a:endParaRPr lang="ru-RU" altLang="ru-RU" sz="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342900" algn="just"/>
            <a:r>
              <a:rPr lang="ru-RU" alt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Порядок внесения сведений о награждении следующий: </a:t>
            </a:r>
          </a:p>
          <a:p>
            <a:pPr indent="342900" algn="just"/>
            <a:r>
              <a:rPr lang="ru-RU" alt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графе 3 раздела «Сведения о награждении» трудовой книжки в виде заголовка указывается полное наименование организации, а также сокращенное наименование организации (при его наличии); </a:t>
            </a:r>
          </a:p>
          <a:p>
            <a:pPr indent="342900" algn="just"/>
            <a:r>
              <a:rPr lang="ru-RU" alt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ниже в графе 1 ставится порядковый номер записи (нумерация, нарастающая в течение всего периода трудовой деятельности работника); </a:t>
            </a:r>
          </a:p>
          <a:p>
            <a:pPr indent="342900" algn="just"/>
            <a:r>
              <a:rPr lang="ru-RU" alt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графе 2 указывается дата награждения; </a:t>
            </a:r>
          </a:p>
          <a:p>
            <a:pPr indent="342900" algn="just"/>
            <a:r>
              <a:rPr lang="ru-RU" alt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графе 3 записывается, кем награжден работник, за какие достижения и какой наградой; </a:t>
            </a:r>
          </a:p>
          <a:p>
            <a:pPr indent="342900" algn="just"/>
            <a:r>
              <a:rPr lang="ru-RU" altLang="ru-RU" sz="240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графе 4 указывается </a:t>
            </a:r>
            <a:r>
              <a:rPr lang="ru-RU" altLang="ru-RU" sz="24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наименование документа, на основании которого внесена запись, </a:t>
            </a:r>
            <a:r>
              <a:rPr lang="ru-RU" altLang="ru-RU" sz="240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 ссылкой на его дату и номер.</a:t>
            </a:r>
          </a:p>
        </p:txBody>
      </p:sp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Текст 2"/>
          <p:cNvSpPr>
            <a:spLocks noGrp="1"/>
          </p:cNvSpPr>
          <p:nvPr>
            <p:ph type="body" sz="half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0" indent="355600" algn="ctr">
              <a:buFont typeface="Wingdings" pitchFamily="2" charset="2"/>
              <a:buNone/>
            </a:pPr>
            <a:endParaRPr lang="ru-RU" altLang="ru-RU" sz="2400" b="1" smtClean="0"/>
          </a:p>
          <a:p>
            <a:pPr marL="0" indent="355600" algn="ctr">
              <a:buFont typeface="Wingdings" pitchFamily="2" charset="2"/>
              <a:buNone/>
            </a:pPr>
            <a:endParaRPr lang="ru-RU" altLang="ru-RU" sz="2400" b="1" smtClean="0"/>
          </a:p>
          <a:p>
            <a:pPr marL="0" indent="355600" algn="ctr">
              <a:buFont typeface="Wingdings" pitchFamily="2" charset="2"/>
              <a:buNone/>
            </a:pPr>
            <a:endParaRPr lang="ru-RU" altLang="ru-RU" sz="2400" b="1" smtClean="0"/>
          </a:p>
          <a:p>
            <a:pPr marL="0" indent="355600" algn="ctr">
              <a:buFont typeface="Wingdings" pitchFamily="2" charset="2"/>
              <a:buNone/>
            </a:pPr>
            <a:endParaRPr lang="ru-RU" altLang="ru-RU" sz="2400" b="1" smtClean="0"/>
          </a:p>
          <a:p>
            <a:pPr marL="0" indent="355600" algn="ctr">
              <a:buFont typeface="Wingdings" pitchFamily="2" charset="2"/>
              <a:buNone/>
            </a:pPr>
            <a:endParaRPr lang="ru-RU" altLang="ru-RU" sz="4800" b="1" smtClean="0">
              <a:solidFill>
                <a:srgbClr val="0000FF"/>
              </a:solidFill>
            </a:endParaRPr>
          </a:p>
          <a:p>
            <a:pPr marL="0" indent="355600" algn="ctr">
              <a:buFont typeface="Wingdings" pitchFamily="2" charset="2"/>
              <a:buNone/>
            </a:pPr>
            <a:r>
              <a:rPr lang="ru-RU" altLang="ru-RU" sz="4800" b="1" smtClean="0">
                <a:solidFill>
                  <a:srgbClr val="0000FF"/>
                </a:solidFill>
              </a:rPr>
              <a:t>1. ЭЛЕКТРОННЫЕ ТРУДОВЫЕ КНИЖКИ</a:t>
            </a:r>
          </a:p>
          <a:p>
            <a:pPr marL="0" indent="355600" algn="ctr">
              <a:buFont typeface="Wingdings" pitchFamily="2" charset="2"/>
              <a:buNone/>
            </a:pPr>
            <a:endParaRPr lang="ru-RU" altLang="ru-RU" sz="4000" b="1" smtClean="0">
              <a:solidFill>
                <a:srgbClr val="0000FF"/>
              </a:solidFill>
            </a:endParaRPr>
          </a:p>
          <a:p>
            <a:pPr marL="0" indent="355600">
              <a:buFont typeface="Wingdings" pitchFamily="2" charset="2"/>
              <a:buNone/>
            </a:pP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Рисунок 2" descr="333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52400"/>
            <a:ext cx="990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0"/>
            <a:ext cx="91440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74638" algn="just"/>
            <a:r>
              <a:rPr lang="ru-RU" altLang="ru-RU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Федеральный закон от 16.12.2019 г. № 439-ФЗ «О внесении изменений в ТК РФ в части формирования сведений о трудовой деятельности в электронном виде»  </a:t>
            </a:r>
            <a:r>
              <a:rPr lang="ru-RU" altLang="ru-RU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(вступил в силу с 01.01.2020 г.)</a:t>
            </a:r>
          </a:p>
          <a:p>
            <a:pPr indent="274638" algn="just"/>
            <a:endParaRPr lang="ru-RU" altLang="ru-RU" sz="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74638" algn="just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Было:</a:t>
            </a:r>
          </a:p>
          <a:p>
            <a:pPr indent="274638" algn="just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indent="274638" algn="just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indent="274638" algn="just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indent="274638" algn="just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Будет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для работающих сейчас:</a:t>
            </a:r>
          </a:p>
          <a:p>
            <a:pPr indent="274638" algn="just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indent="274638" algn="just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indent="274638" algn="just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indent="274638" algn="just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indent="274638" algn="just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indent="274638" algn="just"/>
            <a:endParaRPr lang="ru-RU" altLang="ru-RU" sz="800">
              <a:latin typeface="Times New Roman" pitchFamily="18" charset="0"/>
              <a:cs typeface="Times New Roman" pitchFamily="18" charset="0"/>
            </a:endParaRPr>
          </a:p>
          <a:p>
            <a:pPr indent="274638" algn="just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Будет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для поступающих на работу после 31.12.2020 г.: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14400" y="1828800"/>
            <a:ext cx="22860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работодатель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53000" y="1828800"/>
            <a:ext cx="27432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Трудовая книжка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48400" y="4114800"/>
            <a:ext cx="27432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Сведения о трудовой деятельности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19400" y="4114800"/>
            <a:ext cx="22860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пенсионный фонд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3352800" y="2057400"/>
            <a:ext cx="1524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276600" y="3429000"/>
            <a:ext cx="1524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257800" y="5867400"/>
            <a:ext cx="914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914400" y="3200400"/>
            <a:ext cx="22860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работодатель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953000" y="3200400"/>
            <a:ext cx="27432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Трудовая книжка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(по выбору работника)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52400" y="4114800"/>
            <a:ext cx="17526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работодатель</a:t>
            </a:r>
          </a:p>
        </p:txBody>
      </p:sp>
      <p:sp>
        <p:nvSpPr>
          <p:cNvPr id="25" name="Стрелка вправо 24"/>
          <p:cNvSpPr/>
          <p:nvPr/>
        </p:nvSpPr>
        <p:spPr>
          <a:xfrm>
            <a:off x="1981200" y="4343400"/>
            <a:ext cx="762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248400" y="5638800"/>
            <a:ext cx="27432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Сведения о трудовой деятельности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895600" y="5638800"/>
            <a:ext cx="22860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пенсионный фонд</a:t>
            </a:r>
          </a:p>
        </p:txBody>
      </p:sp>
      <p:sp>
        <p:nvSpPr>
          <p:cNvPr id="28" name="Стрелка вправо 27"/>
          <p:cNvSpPr/>
          <p:nvPr/>
        </p:nvSpPr>
        <p:spPr>
          <a:xfrm>
            <a:off x="1981200" y="5867400"/>
            <a:ext cx="762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52400" y="5638800"/>
            <a:ext cx="17526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работодатель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74638" algn="just"/>
            <a:r>
              <a:rPr lang="ru-RU" altLang="ru-RU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Федеральный закон от 16.12.2019 г. № 439-ФЗ «О внесении изменений в ТК РФ в части формирования сведений о трудовой деятельности в электронном виде»</a:t>
            </a:r>
          </a:p>
          <a:p>
            <a:pPr indent="274638" algn="just"/>
            <a:endParaRPr lang="ru-RU" altLang="ru-RU" sz="8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0" y="1600200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Статья 65. Документы, предъявляемые при заключении трудового договора</a:t>
            </a:r>
          </a:p>
          <a:p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При заключении трудового договора лицо, поступающее на работу, предъявляет работодателю:</a:t>
            </a:r>
          </a:p>
          <a:p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трудовую книжку + </a:t>
            </a:r>
            <a:r>
              <a:rPr lang="ru-RU" alt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 (или) сведения о трудовой деятельности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74638" algn="just"/>
            <a:r>
              <a:rPr lang="ru-RU" altLang="ru-RU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Федеральный закон от 16.12.2019 г. № 439-ФЗ «О внесении изменений в ТК РФ в части формирования сведений о трудовой деятельности в электронном виде»        </a:t>
            </a:r>
            <a:r>
              <a:rPr lang="ru-RU" alt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Изменения в ТК РФ (ст. 66.1. Сведения о труд. деятельности)</a:t>
            </a:r>
            <a:endParaRPr lang="ru-RU" altLang="ru-RU" sz="2000" b="1"/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0" y="990600"/>
            <a:ext cx="9144000" cy="711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2563"/>
            <a:endParaRPr lang="ru-RU" altLang="ru-RU" sz="2400" b="1">
              <a:latin typeface="Times New Roman" pitchFamily="18" charset="0"/>
              <a:cs typeface="Times New Roman" pitchFamily="18" charset="0"/>
            </a:endParaRPr>
          </a:p>
          <a:p>
            <a:pPr indent="182563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Сведения о труд. деятельности можно получать:</a:t>
            </a:r>
          </a:p>
          <a:p>
            <a:pPr indent="182563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indent="182563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 работодателя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по посл. месту работы (на бумажном носителе, или в форме эл. документа) в срок 3 дня со дня подачи заявления или в день увольнения в указанной работником форме, заявление – бумажное или по интернету на эл.почту работодателя </a:t>
            </a:r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(в порядке, уст. работодателем)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182563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indent="182563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в МФЦ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, (на бумажном носителе);</a:t>
            </a:r>
          </a:p>
          <a:p>
            <a:pPr indent="182563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indent="182563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ПФ РФ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(на бумажном носителе, или в форме эл. документа);</a:t>
            </a:r>
          </a:p>
          <a:p>
            <a:pPr indent="182563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indent="182563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на портале госуслуг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в форме эл. документа. </a:t>
            </a:r>
          </a:p>
          <a:p>
            <a:pPr indent="182563" algn="just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indent="182563" algn="just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indent="182563" algn="just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indent="182563" algn="just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indent="182563" algn="just"/>
            <a:endParaRPr lang="ru-RU" altLang="ru-RU" sz="240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0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52425" algn="just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Изменения в ст. 84.1.</a:t>
            </a:r>
          </a:p>
          <a:p>
            <a:pPr indent="352425" algn="just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indent="352425" algn="just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В день прекращения трудового договора работодатель обязан выдать работнику трудовую книжку </a:t>
            </a:r>
            <a:r>
              <a:rPr lang="ru-RU" alt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или предоставить сведения о трудовой деятельности</a:t>
            </a:r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52425" algn="just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Запись </a:t>
            </a:r>
            <a:r>
              <a:rPr lang="ru-RU" alt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информация в сведения о трудовой деятельности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- в точном соответствии с ТК РФ.</a:t>
            </a:r>
          </a:p>
          <a:p>
            <a:pPr indent="352425" algn="just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Если в день увольнения трудовая книжка </a:t>
            </a:r>
            <a:r>
              <a:rPr lang="ru-RU" alt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или сведения о трудовой деятельности не выданы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- работодатель обязан направить работнику уведомление о необходимости явиться за трудовой книжкой либо дать согласие на отправление ее по почте </a:t>
            </a:r>
          </a:p>
          <a:p>
            <a:pPr indent="352425" algn="just"/>
            <a:r>
              <a:rPr lang="ru-RU" alt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или направить работнику по почте заказным письмом с уведомлением сведения о трудовой деятельности за период работы у данного работодателя на бумажном носителе, заверенные надлежащим образом.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74638"/>
            <a:r>
              <a:rPr lang="ru-RU" altLang="ru-RU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Федеральный закон от 16.12.2019 г. № 439-ФЗ «О внесении изменений в ТК РФ в части формирования сведений о трудовой деятельности в электронном виде»</a:t>
            </a:r>
            <a:endParaRPr lang="ru-RU" altLang="ru-RU"/>
          </a:p>
        </p:txBody>
      </p:sp>
      <p:sp>
        <p:nvSpPr>
          <p:cNvPr id="36867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74638" algn="just">
              <a:defRPr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Работодатели в течение 2020 года осуществляют мероприятия:</a:t>
            </a:r>
            <a:endParaRPr lang="ru-RU" altLang="ru-RU" sz="2000" b="1" dirty="0"/>
          </a:p>
          <a:p>
            <a:pPr indent="274638" algn="just">
              <a:defRPr/>
            </a:pPr>
            <a:endParaRPr lang="ru-RU" altLang="ru-RU" sz="800" dirty="0">
              <a:latin typeface="Times New Roman" pitchFamily="18" charset="0"/>
              <a:cs typeface="Times New Roman" pitchFamily="18" charset="0"/>
            </a:endParaRPr>
          </a:p>
          <a:p>
            <a:pPr indent="274638" algn="just">
              <a:defRPr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1) принятие или изменение ЛНА (при необходимости) с учетом мнения профкома;</a:t>
            </a:r>
            <a:endParaRPr lang="ru-RU" altLang="ru-RU" sz="2000" dirty="0"/>
          </a:p>
          <a:p>
            <a:pPr indent="274638" algn="just">
              <a:defRPr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2) подготовка и обсуждение с представителями работников изменений (при необходимости) в соглашения и КД;</a:t>
            </a:r>
            <a:endParaRPr lang="ru-RU" altLang="ru-RU" sz="2000" dirty="0"/>
          </a:p>
          <a:p>
            <a:pPr indent="274638" algn="just">
              <a:defRPr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3) обеспечение технической готовности к представлению сведений о трудовой деятельности в ПФ РФ;</a:t>
            </a:r>
            <a:endParaRPr lang="ru-RU" altLang="ru-RU" sz="2000" dirty="0"/>
          </a:p>
          <a:p>
            <a:pPr indent="274638" algn="just">
              <a:defRPr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уведомление </a:t>
            </a:r>
            <a:r>
              <a:rPr lang="ru-RU" altLang="ru-RU" sz="2000" b="1" strike="dblStrike" dirty="0">
                <a:latin typeface="Times New Roman" pitchFamily="18" charset="0"/>
                <a:cs typeface="Times New Roman" pitchFamily="18" charset="0"/>
              </a:rPr>
              <a:t>по 30.06.2020 г.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31 октября 2020 г. включительно*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каждого работника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в письменной форме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об изменениях в трудовом законодательстве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, связанных с формированием сведений о трудовой деятельности в </a:t>
            </a: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. виде,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а также о праве работника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путем подачи работодателю письменного заявления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сделать выбор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между продолжением ведения работодателем трудовой книжки или предоставлением сведений о трудовой деятельности.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 этом способы уведомления устанавливаются в локальных нормативных актах с учетом мнения представительного органа работников (при наличии такого представительного органа)*.</a:t>
            </a:r>
          </a:p>
          <a:p>
            <a:pPr indent="274638" algn="just">
              <a:defRPr/>
            </a:pPr>
            <a:endParaRPr lang="ru-RU" sz="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>
              <a:defRPr/>
            </a:pPr>
            <a:r>
              <a:rPr lang="ru-RU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19.06.2020 N 887 «Об особенностях правового регулирования трудовых отношений и иных непосредственно связанных с ними отношений в 2020 году»</a:t>
            </a:r>
            <a:endParaRPr lang="ru-RU" altLang="ru-RU" sz="2400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82563"/>
            <a:r>
              <a:rPr lang="ru-RU" alt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Каждый работник по 31.12.2020 г.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подает работодателю письменное заявление о продолжении ведения работодателем трудовой книжки или о предоставлении ему сведений о трудовой деятельности.</a:t>
            </a:r>
            <a:r>
              <a:rPr lang="ru-RU" altLang="ru-RU" sz="2400"/>
              <a:t> Информация о заявлении включается в сведения о трудовой деятельности.</a:t>
            </a:r>
          </a:p>
          <a:p>
            <a:pPr indent="182563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Если не подал ни одного из заявлений - продолжается ведение труд. книжки.</a:t>
            </a:r>
          </a:p>
          <a:p>
            <a:pPr indent="182563"/>
            <a:r>
              <a:rPr lang="ru-RU" alt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Заявление о предоставлении сведений о трудовой деятельности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- выдается трудовая книжка на руки с записью о подаче такого заявления.</a:t>
            </a:r>
          </a:p>
          <a:p>
            <a:pPr indent="182563"/>
            <a:r>
              <a:rPr lang="ru-RU" alt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Заявление о дальнейшем ведении трудовой книжки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- это право сохраняется при последующем трудоустройстве к другим работодателям. </a:t>
            </a:r>
          </a:p>
          <a:p>
            <a:pPr indent="182563"/>
            <a:r>
              <a:rPr lang="ru-RU" alt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Если не подал ни одного из заявлений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- работодатель продолжает вести трудовую книжку.</a:t>
            </a:r>
          </a:p>
          <a:p>
            <a:pPr indent="182563"/>
            <a:r>
              <a:rPr lang="ru-RU" alt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Лица, не имевшие возможности по 31.12.2020 г.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подать одно из заявлений, вправе сделать это в любое время.</a:t>
            </a:r>
          </a:p>
          <a:p>
            <a:pPr indent="182563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0" y="0"/>
            <a:ext cx="9144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2563" algn="just"/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Лица, занимающие должности государственной гражданской и муниципальной службы тоже вправе сделать выбор.</a:t>
            </a:r>
          </a:p>
          <a:p>
            <a:pPr indent="182563" algn="just"/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  <a:p>
            <a:pPr indent="182563" algn="just"/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  <a:p>
            <a:pPr indent="182563" algn="ctr"/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Конец переходного периода</a:t>
            </a:r>
          </a:p>
          <a:p>
            <a:pPr indent="182563" algn="just"/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  <a:p>
            <a:pPr indent="182563" algn="just"/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Формирование сведений о трудовой деятельности лиц, впервые поступающих на работу</a:t>
            </a:r>
            <a:r>
              <a:rPr lang="ru-RU" altLang="ru-RU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после 31.12.2020 г., осуществляется в соответствии со ст. 66.1. ТК РФ, а трудовые книжки на них не оформляются.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7789</TotalTime>
  <Words>1055</Words>
  <Application>Microsoft Office PowerPoint</Application>
  <PresentationFormat>Экран (4:3)</PresentationFormat>
  <Paragraphs>108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Сергей</dc:creator>
  <cp:lastModifiedBy>1</cp:lastModifiedBy>
  <cp:revision>452</cp:revision>
  <cp:lastPrinted>1601-01-01T00:00:00Z</cp:lastPrinted>
  <dcterms:created xsi:type="dcterms:W3CDTF">1601-01-01T00:00:00Z</dcterms:created>
  <dcterms:modified xsi:type="dcterms:W3CDTF">2020-11-19T15:53:02Z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