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83" r:id="rId5"/>
    <p:sldId id="284" r:id="rId6"/>
    <p:sldId id="286" r:id="rId7"/>
    <p:sldId id="288" r:id="rId8"/>
    <p:sldId id="289" r:id="rId9"/>
    <p:sldId id="275" r:id="rId10"/>
    <p:sldId id="277" r:id="rId11"/>
    <p:sldId id="278" r:id="rId12"/>
    <p:sldId id="276" r:id="rId13"/>
    <p:sldId id="257" r:id="rId14"/>
    <p:sldId id="258" r:id="rId15"/>
    <p:sldId id="260" r:id="rId16"/>
    <p:sldId id="290" r:id="rId17"/>
    <p:sldId id="291" r:id="rId18"/>
    <p:sldId id="292" r:id="rId19"/>
    <p:sldId id="293" r:id="rId20"/>
    <p:sldId id="261" r:id="rId21"/>
    <p:sldId id="262" r:id="rId22"/>
    <p:sldId id="279" r:id="rId23"/>
    <p:sldId id="280" r:id="rId24"/>
    <p:sldId id="263" r:id="rId25"/>
    <p:sldId id="281" r:id="rId26"/>
    <p:sldId id="282" r:id="rId27"/>
    <p:sldId id="265" r:id="rId28"/>
    <p:sldId id="27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00E74A-8195-4B8C-8F99-A1CE854A8767}" type="datetimeFigureOut">
              <a:rPr lang="ru-RU" smtClean="0"/>
              <a:pPr/>
              <a:t>22.10.2014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3598168" cy="178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ШКОЛЬНЫЕ СЛУЖБЫ ПРИМИРЕНИЯ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3687864"/>
            <a:ext cx="1296144" cy="1473200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Евгения\Desktop\Мама\УЦМ new\медиация в школе\Студенты\презентация Махневой Е.В\257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772816"/>
            <a:ext cx="468052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VI. Создание системы защиты и обеспечения прав и интересов детей и дружественного к ребенку правосудия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сети служб примирения в целях </a:t>
            </a:r>
            <a:r>
              <a:rPr lang="ru-RU" b="1" dirty="0">
                <a:solidFill>
                  <a:srgbClr val="FF0000"/>
                </a:solidFill>
              </a:rPr>
              <a:t>реализации восстановительного правосудия;</a:t>
            </a:r>
          </a:p>
          <a:p>
            <a:endParaRPr lang="ru-RU" dirty="0"/>
          </a:p>
          <a:p>
            <a:r>
              <a:rPr lang="ru-RU" dirty="0"/>
              <a:t>- </a:t>
            </a:r>
            <a:r>
              <a:rPr lang="ru-RU" b="1" dirty="0">
                <a:solidFill>
                  <a:srgbClr val="00B050"/>
                </a:solidFill>
              </a:rPr>
              <a:t>организация школьных служб примирения</a:t>
            </a:r>
            <a:r>
              <a:rPr lang="ru-RU" dirty="0"/>
              <a:t>, нацеленных на разрешение конфликтов в образовательных учреждениях, профилактику правонарушений детей и подростков, улучшение отношений в образовательном учреждении.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2012 − 2017 годы</a:t>
            </a:r>
          </a:p>
        </p:txBody>
      </p:sp>
    </p:spTree>
    <p:extLst>
      <p:ext uri="{BB962C8B-B14F-4D97-AF65-F5344CB8AC3E}">
        <p14:creationId xmlns:p14="http://schemas.microsoft.com/office/powerpoint/2010/main" val="254456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16832"/>
            <a:ext cx="8352927" cy="4464496"/>
          </a:xfrm>
        </p:spPr>
        <p:txBody>
          <a:bodyPr/>
          <a:lstStyle/>
          <a:p>
            <a:r>
              <a:rPr lang="ru-RU" dirty="0"/>
              <a:t>VII. ДЕТИ - УЧАСТНИКИ РЕАЛИЗАЦИИ НАЦИОНАЛЬНОЙ </a:t>
            </a:r>
            <a:r>
              <a:rPr lang="ru-RU" dirty="0" smtClean="0"/>
              <a:t>СТРАТЕГИИ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Право ребенка </a:t>
            </a:r>
            <a:r>
              <a:rPr lang="ru-RU" u="sng" dirty="0"/>
              <a:t>на участие в принятии решений</a:t>
            </a:r>
            <a:r>
              <a:rPr lang="ru-RU" dirty="0"/>
              <a:t>, затрагивающих его интересы, закреплено в Конвенции о правах ребенка. Содействие </a:t>
            </a:r>
            <a:r>
              <a:rPr lang="ru-RU" u="sng" dirty="0"/>
              <a:t>участию детей в принятии таких решений на местном, национальном и международном уровнях </a:t>
            </a:r>
            <a:r>
              <a:rPr lang="ru-RU" dirty="0"/>
              <a:t>является одной из целей Стратегии Совета Европы по защите прав ребенка на 2012 - 2015 годы.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2012 − 2017 годы</a:t>
            </a:r>
          </a:p>
        </p:txBody>
      </p:sp>
    </p:spTree>
    <p:extLst>
      <p:ext uri="{BB962C8B-B14F-4D97-AF65-F5344CB8AC3E}">
        <p14:creationId xmlns:p14="http://schemas.microsoft.com/office/powerpoint/2010/main" val="12303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948405" cy="42813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2. </a:t>
            </a:r>
            <a:r>
              <a:rPr lang="ru-RU" sz="2900" b="1" dirty="0"/>
              <a:t>Основные </a:t>
            </a:r>
            <a:r>
              <a:rPr lang="ru-RU" sz="2900" b="1" dirty="0" smtClean="0"/>
              <a:t>задачи</a:t>
            </a:r>
            <a:endParaRPr lang="ru-RU" dirty="0"/>
          </a:p>
          <a:p>
            <a:r>
              <a:rPr lang="ru-RU" dirty="0"/>
              <a:t>Развитие на основе принципов и норм международного права законодательной базы в области регулирования участия детей в принятии решений, затрагивающих их интересы во всех сферах жизнедеятельности.</a:t>
            </a:r>
          </a:p>
          <a:p>
            <a:r>
              <a:rPr lang="ru-RU" dirty="0" smtClean="0"/>
              <a:t>Обеспечение </a:t>
            </a:r>
            <a:r>
              <a:rPr lang="ru-RU" dirty="0"/>
              <a:t>правового обучения и воспитания детей, а также специалистов, работающих с детьми.</a:t>
            </a:r>
          </a:p>
          <a:p>
            <a:r>
              <a:rPr lang="ru-RU" dirty="0" smtClean="0"/>
              <a:t>Привлечение </a:t>
            </a:r>
            <a:r>
              <a:rPr lang="ru-RU" dirty="0"/>
              <a:t>детей к участию в общественной жизни.</a:t>
            </a:r>
          </a:p>
          <a:p>
            <a:r>
              <a:rPr lang="ru-RU" u="sng" dirty="0" smtClean="0"/>
              <a:t>Воспитание </a:t>
            </a:r>
            <a:r>
              <a:rPr lang="ru-RU" u="sng" dirty="0"/>
              <a:t>у детей гражданственности, расширение их знаний в области прав человека.</a:t>
            </a:r>
          </a:p>
          <a:p>
            <a:r>
              <a:rPr lang="ru-RU" dirty="0" smtClean="0"/>
              <a:t>Освещение </a:t>
            </a:r>
            <a:r>
              <a:rPr lang="ru-RU" dirty="0"/>
              <a:t>в средствах массовой информации темы участия детей в общественной жизни.</a:t>
            </a:r>
          </a:p>
          <a:p>
            <a:r>
              <a:rPr lang="ru-RU" dirty="0" smtClean="0"/>
              <a:t>Разработка </a:t>
            </a:r>
            <a:r>
              <a:rPr lang="ru-RU" dirty="0"/>
              <a:t>и внедрение в практику стандартов и методик участия детей в принятии решений, затрагивающих их интересы.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системы мониторинга и оценки участия детей в принятии решений, затрагивающих их интересы.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2012 − 2017 годы</a:t>
            </a:r>
          </a:p>
        </p:txBody>
      </p:sp>
    </p:spTree>
    <p:extLst>
      <p:ext uri="{BB962C8B-B14F-4D97-AF65-F5344CB8AC3E}">
        <p14:creationId xmlns:p14="http://schemas.microsoft.com/office/powerpoint/2010/main" val="13814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5" cy="4137323"/>
          </a:xfrm>
        </p:spPr>
        <p:txBody>
          <a:bodyPr>
            <a:normAutofit/>
          </a:bodyPr>
          <a:lstStyle/>
          <a:p>
            <a:r>
              <a:rPr lang="ru-RU" dirty="0" smtClean="0"/>
              <a:t>Восстановительное правосудие – это новый подход к </a:t>
            </a:r>
            <a:r>
              <a:rPr lang="ru-RU" dirty="0" smtClean="0"/>
              <a:t>тому, как </a:t>
            </a:r>
            <a:r>
              <a:rPr lang="ru-RU" dirty="0" smtClean="0"/>
              <a:t>обществу необходимо реагировать на преступление. </a:t>
            </a:r>
          </a:p>
          <a:p>
            <a:r>
              <a:rPr lang="ru-RU" dirty="0" smtClean="0"/>
              <a:t>Всякое правонарушение должно повлечь обязательство правонарушителя по заглаживанию вреда, нанесенного жертве.</a:t>
            </a:r>
          </a:p>
          <a:p>
            <a:r>
              <a:rPr lang="ru-RU" dirty="0" smtClean="0"/>
              <a:t>Восстановительный подход вовлекает в активное участие жертвы и обидчика в работу по решению проблемы (конфликта) с помощью третьей стороны- медиатора.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Основой восстановительной медиации является концепция восстановительного правосудия.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1" y="1988840"/>
            <a:ext cx="8136904" cy="413732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-Декларация Генеральной Ассамблеи ООН 2002/12 «Об основных принципах использования программ восстановительного правосудия в уголовных делах», </a:t>
            </a:r>
          </a:p>
          <a:p>
            <a:pPr>
              <a:buNone/>
            </a:pPr>
            <a:r>
              <a:rPr lang="ru-RU" dirty="0" smtClean="0"/>
              <a:t>-« Рекомендации № </a:t>
            </a:r>
            <a:r>
              <a:rPr lang="en-US" dirty="0" smtClean="0"/>
              <a:t>R (99) 19</a:t>
            </a:r>
            <a:r>
              <a:rPr lang="ru-RU" dirty="0" smtClean="0"/>
              <a:t>Комитета Министров Совета Европы государствам- членам совета Европы, посвященная медиация в уголовных делах», </a:t>
            </a:r>
          </a:p>
          <a:p>
            <a:pPr>
              <a:buNone/>
            </a:pPr>
            <a:r>
              <a:rPr lang="ru-RU" dirty="0" smtClean="0"/>
              <a:t>-«Рекомендуемые стандарты к программам медиации ровесников, реализуемым в рамках среднеобразовательных учебных заведений.»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Настоящие стандарты восстановительной медиации опираются на имеющиеся международные и зарубежные документы</a:t>
            </a:r>
            <a:r>
              <a:rPr lang="ru-RU" dirty="0" smtClean="0"/>
              <a:t>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Добровольность</a:t>
            </a:r>
          </a:p>
          <a:p>
            <a:r>
              <a:rPr lang="ru-RU" b="1" dirty="0" smtClean="0"/>
              <a:t>Информированность</a:t>
            </a:r>
          </a:p>
          <a:p>
            <a:r>
              <a:rPr lang="ru-RU" b="1" dirty="0" smtClean="0"/>
              <a:t>Нейтральность</a:t>
            </a:r>
          </a:p>
          <a:p>
            <a:r>
              <a:rPr lang="ru-RU" b="1" dirty="0" smtClean="0"/>
              <a:t>Конфиденциальность</a:t>
            </a:r>
          </a:p>
          <a:p>
            <a:r>
              <a:rPr lang="ru-RU" b="1" dirty="0" smtClean="0"/>
              <a:t>Ответственность</a:t>
            </a:r>
          </a:p>
          <a:p>
            <a:r>
              <a:rPr lang="ru-RU" b="1" dirty="0" smtClean="0"/>
              <a:t>Заглаживание вреда обидчиком</a:t>
            </a:r>
          </a:p>
          <a:p>
            <a:r>
              <a:rPr lang="ru-RU" b="1" dirty="0" smtClean="0"/>
              <a:t>Самостоятельность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принципы восстановительной медиации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3" b="28170"/>
          <a:stretch/>
        </p:blipFill>
        <p:spPr bwMode="auto">
          <a:xfrm>
            <a:off x="5625304" y="2204864"/>
            <a:ext cx="3264997" cy="424872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r>
              <a:rPr lang="ru-RU" sz="3200" dirty="0"/>
              <a:t>Чтобы понять, почему посредничество столь эффективно, важно, прежде всего, разобраться в трех принципиальных подходах к разрешению споров:</a:t>
            </a:r>
          </a:p>
          <a:p>
            <a:r>
              <a:rPr lang="ru-RU" sz="3200" dirty="0"/>
              <a:t>"Интересы", "Права" и "Сила". </a:t>
            </a:r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3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Каждый случай разрешения споров, основанный на применении </a:t>
            </a:r>
            <a:r>
              <a:rPr lang="ru-RU" sz="2800" b="1" dirty="0"/>
              <a:t>силы</a:t>
            </a:r>
            <a:r>
              <a:rPr lang="ru-RU" dirty="0"/>
              <a:t>, по сути, является проверкой силы спорящих сторон. </a:t>
            </a:r>
          </a:p>
          <a:p>
            <a:r>
              <a:rPr lang="ru-RU" dirty="0"/>
              <a:t>          Подход, основанный </a:t>
            </a:r>
            <a:r>
              <a:rPr lang="ru-RU" sz="2800" b="1" dirty="0"/>
              <a:t>на правах</a:t>
            </a:r>
            <a:r>
              <a:rPr lang="ru-RU" dirty="0"/>
              <a:t>, которому отдают предпочтение юристы, помогает разрешить спор на основании прав сторон. Такие права могут быть закреплены в нормативных актах. С помощью процедуры, основанной на правах, делается попытка определить, кто прав, а кто виновен, в рамках официальных процессуальных действий, как то, суд, третейский суд или </a:t>
            </a:r>
            <a:r>
              <a:rPr lang="ru-RU" dirty="0" smtClean="0"/>
              <a:t>другой административный орган.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16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/>
          <a:lstStyle/>
          <a:p>
            <a:r>
              <a:rPr lang="ru-RU" sz="2800" dirty="0"/>
              <a:t>Урегулирования споров на основе </a:t>
            </a:r>
            <a:r>
              <a:rPr lang="ru-RU" sz="3200" b="1" dirty="0"/>
              <a:t>интересов</a:t>
            </a:r>
            <a:r>
              <a:rPr lang="ru-RU" sz="2800" dirty="0"/>
              <a:t>  призван находить решения, основанные на главных «интересах» (т.е. надеждах, пожеланиях, потребностях и заботах) сторон, вовлеченных в конфликт. Наиболее распространенной формой урегулирования конфликтов с учетов интересов являются переговоры, т.е. общение сторон между собой.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-243408"/>
            <a:ext cx="8229600" cy="58173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83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/>
          <a:lstStyle/>
          <a:p>
            <a:r>
              <a:rPr lang="ru-RU" dirty="0"/>
              <a:t> Если стороны заинтересованы в урегулировании конфликта с наименьшими издержками (с точки зрения денег, взаимоотношений, репутации, стресса, производительности и т.д.), применение подходов к урегулированию споров должно иметь следующую последовательность: </a:t>
            </a:r>
          </a:p>
          <a:p>
            <a:r>
              <a:rPr lang="ru-RU" sz="3200" dirty="0"/>
              <a:t>1.сначала подход на основе </a:t>
            </a:r>
            <a:r>
              <a:rPr lang="ru-RU" sz="3200" b="1" dirty="0"/>
              <a:t>интересов</a:t>
            </a:r>
            <a:r>
              <a:rPr lang="ru-RU" sz="3200" dirty="0"/>
              <a:t>, </a:t>
            </a:r>
          </a:p>
          <a:p>
            <a:r>
              <a:rPr lang="ru-RU" sz="3200" dirty="0"/>
              <a:t>2.потом подход, основанный </a:t>
            </a:r>
            <a:r>
              <a:rPr lang="ru-RU" sz="3200" b="1" dirty="0"/>
              <a:t>на правах</a:t>
            </a:r>
            <a:r>
              <a:rPr lang="ru-RU" sz="3200" dirty="0"/>
              <a:t>, </a:t>
            </a:r>
          </a:p>
          <a:p>
            <a:r>
              <a:rPr lang="ru-RU" sz="3200" dirty="0"/>
              <a:t>3.и лишь затем, если это необходимо, подход с применением </a:t>
            </a:r>
            <a:r>
              <a:rPr lang="ru-RU" sz="3200" b="1" dirty="0"/>
              <a:t>силы</a:t>
            </a:r>
            <a:r>
              <a:rPr lang="ru-RU" sz="3200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823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323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/>
          </a:bodyPr>
          <a:lstStyle/>
          <a:p>
            <a:r>
              <a:rPr lang="ru-RU" dirty="0" smtClean="0"/>
              <a:t>ФЗ Об образовании в РФ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3587" y="1412776"/>
            <a:ext cx="8916067" cy="5328592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Статья 45. Защита прав обучающихся, родителей (законных представителей) несовершеннолетних </a:t>
            </a:r>
            <a:r>
              <a:rPr lang="ru-RU" dirty="0" smtClean="0">
                <a:solidFill>
                  <a:schemeClr val="tx1"/>
                </a:solidFill>
              </a:rPr>
              <a:t>обучающихся</a:t>
            </a:r>
          </a:p>
          <a:p>
            <a:r>
              <a:rPr lang="ru-RU" dirty="0">
                <a:solidFill>
                  <a:schemeClr val="tx1"/>
                </a:solidFill>
              </a:rPr>
              <a:t>2. Комиссия по урегулированию споров между участниками образовательных отношений создается в целях урегулирования разногласий между участниками образовательных отношений по вопросам реализации права на образование, в том числе в случаях возникновения конфликта интересов педагогического работника, применения локальных нормативных актов, обжалования решений о применении к обучающимся дисциплинарного взыскания.</a:t>
            </a:r>
          </a:p>
          <a:p>
            <a:r>
              <a:rPr lang="ru-RU" dirty="0">
                <a:solidFill>
                  <a:schemeClr val="tx1"/>
                </a:solidFill>
              </a:rPr>
              <a:t>3. Комиссия по урегулированию споров между участниками образовательных отношений создается в организации, осуществляющей образовательную деятельность, из равного числа представителей совершеннолетних обучающихся, родителей (законных представителей) несовершеннолетних обучающихся, работников организации, осуществляющей образовательную деятельность.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59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Основой восстановительной медиации является организация диалога между сторонами, который дает возможность сторонам лучше узнать и понять друг друга.</a:t>
            </a:r>
          </a:p>
          <a:p>
            <a:r>
              <a:rPr lang="ru-RU" dirty="0" smtClean="0"/>
              <a:t>Важнейшим результатом восстановительной медиации являются восстановительные действия (извинение, прощение, стремление искренне загладить причиненный вред)</a:t>
            </a:r>
          </a:p>
          <a:p>
            <a:r>
              <a:rPr lang="ru-RU" dirty="0" smtClean="0"/>
              <a:t>Важный результат медиации может быть соглашение или примирительный договор.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Процесс и </a:t>
            </a:r>
            <a:r>
              <a:rPr lang="ru-RU" smtClean="0"/>
              <a:t>результат медиации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5184575"/>
          </a:xfrm>
        </p:spPr>
        <p:txBody>
          <a:bodyPr>
            <a:normAutofit/>
          </a:bodyPr>
          <a:lstStyle/>
          <a:p>
            <a:r>
              <a:rPr lang="ru-RU" dirty="0" smtClean="0"/>
              <a:t>Программы восстановительной медиации могут осуществляться в службах примирения.</a:t>
            </a:r>
          </a:p>
          <a:p>
            <a:r>
              <a:rPr lang="ru-RU" dirty="0" smtClean="0"/>
              <a:t>Служба примирения должны быть независимыми и самостоятельными.</a:t>
            </a:r>
          </a:p>
          <a:p>
            <a:r>
              <a:rPr lang="ru-RU" dirty="0" smtClean="0"/>
              <a:t>Медиаторы, руководители служб и кураторы должны пройти специальную подготовку.</a:t>
            </a:r>
          </a:p>
          <a:p>
            <a:r>
              <a:rPr lang="ru-RU" dirty="0" smtClean="0"/>
              <a:t>ШСП ведет мониторинг и собирает статистику по поступившим запросам и  проведенным медиациям.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http://video.yandex.ru/users/konovalov-a/view/8/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Деятельность службы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Стоит сказать, что проект по внедрению школьных служб примирения существует в нашей стране с начала 90-х годов.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Школьная </a:t>
            </a:r>
            <a:r>
              <a:rPr lang="ru-RU" dirty="0"/>
              <a:t>служба примирения – это </a:t>
            </a:r>
            <a:r>
              <a:rPr lang="ru-RU" dirty="0" smtClean="0"/>
              <a:t>один из путей </a:t>
            </a:r>
            <a:r>
              <a:rPr lang="ru-RU" dirty="0"/>
              <a:t>решения конфликтов в школьной среде.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ШСП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73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000" b="1" dirty="0"/>
              <a:t>Суть проекта</a:t>
            </a:r>
          </a:p>
          <a:p>
            <a:endParaRPr lang="ru-RU" dirty="0"/>
          </a:p>
          <a:p>
            <a:r>
              <a:rPr lang="ru-RU" dirty="0"/>
              <a:t>Школьная служба примирения – это волонтерское движение. Для того, чтобы организовать службу в одной школе, нужно десять (иногда чуть больше) детей, прошедших тренинг по разрешению конфликтов в подростковой среде по методике восстановительной медиации. Руководит группой, пишет отчеты о проведенных процедурах, направляет работу ребят, проводит дополнительные занятия с ними – </a:t>
            </a:r>
            <a:r>
              <a:rPr lang="ru-RU" u="sng" dirty="0"/>
              <a:t>куратор </a:t>
            </a:r>
            <a:r>
              <a:rPr lang="ru-RU" dirty="0"/>
              <a:t>службы, назначенный директором. Куратор тоже в обязательном порядке проходит тренинг по восстановительной медиации.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ШСП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4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3" y="1412776"/>
            <a:ext cx="8208912" cy="4713387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 ШСП обязательно входят учащиеся медиаторы и взрослый куратор.</a:t>
            </a:r>
          </a:p>
          <a:p>
            <a:r>
              <a:rPr lang="ru-RU" dirty="0" smtClean="0"/>
              <a:t>Медиаторами (ведущими) могут быть :</a:t>
            </a:r>
          </a:p>
          <a:p>
            <a:r>
              <a:rPr lang="ru-RU" dirty="0" smtClean="0"/>
              <a:t>- учащиеся;</a:t>
            </a:r>
          </a:p>
          <a:p>
            <a:r>
              <a:rPr lang="ru-RU" dirty="0" smtClean="0"/>
              <a:t>- педагогические работники образовательного учреждения;</a:t>
            </a:r>
          </a:p>
          <a:p>
            <a:r>
              <a:rPr lang="ru-RU" dirty="0" smtClean="0"/>
              <a:t>Возможно совместное ведение примирительных программ взрослым и ребенком.</a:t>
            </a:r>
          </a:p>
          <a:p>
            <a:r>
              <a:rPr lang="ru-RU" dirty="0" smtClean="0"/>
              <a:t>Куратор ШСП –взрослый, который организует работу службы и получает информацию о конфликтах и криминальных ситуациях.</a:t>
            </a:r>
          </a:p>
          <a:p>
            <a:r>
              <a:rPr lang="ru-RU" dirty="0" smtClean="0"/>
              <a:t>Участники программ- дети, педагоги , администрация, родители.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 ШСП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1" cy="518457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Основополагающими для службы являются следующие моменты:</a:t>
            </a:r>
          </a:p>
          <a:p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решение о том, как будет выглядеть «мир», принимают сами конфликтующие стороны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- ответственность за предотвращение и поведение в конфликтной ситуации в будущем опять же берут на себя сами конфликтующие стороны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- ребята учатся сами и показывают другим, какие стили и способы поведения в конфликтной ситуации помогают общаться лучше, легче (компетентнее и эффективнее как сказали бы взрослые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/>
              <a:t>- путь, благодаря которому педагоги и родители осваивают способы и модели конструктивного и взаимоприемлемого взаимодействия, поскольку если разобраться, то цель и у тех и у других одна – что бы дети хорошо учились, с интересом относились к школе и учебе в целом, радовались сами и радовали своих учителей и родителей.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ru-RU" dirty="0" smtClean="0"/>
              <a:t>ШСП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061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352927" cy="4608512"/>
          </a:xfrm>
        </p:spPr>
        <p:txBody>
          <a:bodyPr>
            <a:normAutofit/>
          </a:bodyPr>
          <a:lstStyle/>
          <a:p>
            <a:r>
              <a:rPr lang="ru-RU" sz="2800" dirty="0"/>
              <a:t>Так что получается, что служба примирения – это хороший путь, хотя и незнакомый. Это путь, который учит уважать себя и других и брать ответственность за свои поступки и за их последствия. Путь, который не все взрослые (которые в сущности те же дети) готовы пройти без сомнений и колебаний.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35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6694" y="1556792"/>
            <a:ext cx="8609900" cy="4881107"/>
          </a:xfrm>
        </p:spPr>
        <p:txBody>
          <a:bodyPr>
            <a:normAutofit/>
          </a:bodyPr>
          <a:lstStyle/>
          <a:p>
            <a:r>
              <a:rPr lang="ru-RU" dirty="0" smtClean="0"/>
              <a:t>Пермский край первый регион в России, где восстановительный подход в разрешении конфликтных ситуаций внедряется в массовом масштабе в деятельность КДН, судов</a:t>
            </a:r>
            <a:r>
              <a:rPr lang="en-US" dirty="0" smtClean="0"/>
              <a:t> 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образовательных учреждений.</a:t>
            </a:r>
          </a:p>
          <a:p>
            <a:r>
              <a:rPr lang="ru-RU" dirty="0" smtClean="0"/>
              <a:t>7лет распространяются восстановительные технологии.</a:t>
            </a:r>
          </a:p>
          <a:p>
            <a:r>
              <a:rPr lang="ru-RU" dirty="0" smtClean="0"/>
              <a:t>ВТ позволяют провести исцеление жертв конфликта</a:t>
            </a:r>
            <a:r>
              <a:rPr lang="en-US" dirty="0" smtClean="0"/>
              <a:t> 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т.е. восстановить чувство справедливости и безопасности.</a:t>
            </a:r>
          </a:p>
          <a:p>
            <a:r>
              <a:rPr lang="ru-RU" dirty="0" smtClean="0"/>
              <a:t>Снизить чувство враждебности и угрозы со стороны обидчика, достичь его раскаяния (возместить вред, который был причинен правонарушением) 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Пермский опыт деятельности ШСП</a:t>
            </a:r>
            <a:endParaRPr lang="ru-RU" dirty="0"/>
          </a:p>
        </p:txBody>
      </p:sp>
      <p:pic>
        <p:nvPicPr>
          <p:cNvPr id="5" name="Picture 3" descr="C:\Users\Завучи\шсп 2009\ШСП_фото\031109-0001.jpg"/>
          <p:cNvPicPr>
            <a:picLocks noChangeAspect="1" noChangeArrowheads="1"/>
          </p:cNvPicPr>
          <p:nvPr/>
        </p:nvPicPr>
        <p:blipFill>
          <a:blip/>
          <a:srcRect/>
          <a:stretch>
            <a:fillRect/>
          </a:stretch>
        </p:blipFill>
        <p:spPr bwMode="auto">
          <a:xfrm>
            <a:off x="6454081" y="2492896"/>
            <a:ext cx="2322513" cy="1900238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6" name="Picture 5" descr="C:\Users\Завучи\шсп 2009\ШСП_фото\291009-0001.jpg"/>
          <p:cNvPicPr>
            <a:picLocks noChangeAspect="1" noChangeArrowheads="1"/>
          </p:cNvPicPr>
          <p:nvPr/>
        </p:nvPicPr>
        <p:blipFill>
          <a:blip cstate="print"/>
          <a:srcRect/>
          <a:stretch>
            <a:fillRect/>
          </a:stretch>
        </p:blipFill>
        <p:spPr bwMode="auto">
          <a:xfrm>
            <a:off x="6444208" y="4509120"/>
            <a:ext cx="2514600" cy="2057400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941168"/>
            <a:ext cx="8424936" cy="158417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             </a:t>
            </a:r>
            <a:r>
              <a:rPr lang="ru-RU" sz="4000" b="1" dirty="0"/>
              <a:t>СПАСИБО ЗА </a:t>
            </a:r>
            <a:r>
              <a:rPr lang="ru-RU" sz="4000" b="1" dirty="0" smtClean="0"/>
              <a:t>ВНИМАНИЕ</a:t>
            </a:r>
          </a:p>
          <a:p>
            <a:pPr marL="0" indent="0">
              <a:buNone/>
            </a:pPr>
            <a:r>
              <a:rPr lang="ru-RU" sz="3500" dirty="0" smtClean="0"/>
              <a:t>Директор АНО «Уральский центр медиации» </a:t>
            </a:r>
          </a:p>
          <a:p>
            <a:pPr marL="0" indent="0" algn="r">
              <a:buNone/>
            </a:pPr>
            <a:r>
              <a:rPr lang="ru-RU" sz="3500" dirty="0" smtClean="0"/>
              <a:t> </a:t>
            </a:r>
            <a:r>
              <a:rPr lang="ru-RU" sz="3500" b="1" i="1" dirty="0" smtClean="0"/>
              <a:t>Махнева Ольга Павловна</a:t>
            </a:r>
          </a:p>
          <a:p>
            <a:r>
              <a:rPr lang="ru-RU" sz="3500" dirty="0" err="1" smtClean="0"/>
              <a:t>Конт.тел</a:t>
            </a:r>
            <a:r>
              <a:rPr lang="ru-RU" sz="3500" dirty="0" smtClean="0"/>
              <a:t>. </a:t>
            </a:r>
            <a:r>
              <a:rPr lang="ru-RU" sz="3500" b="1" dirty="0" smtClean="0"/>
              <a:t>8(343)290-21-31</a:t>
            </a:r>
          </a:p>
          <a:p>
            <a:pPr algn="ctr"/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216024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При заключении мира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 победивших сторон становится в два раза больше !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772816"/>
            <a:ext cx="8280920" cy="4353347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4. Решение комиссии по урегулированию споров между участниками образовательных отношений является обязательным для всех участников образовательных отношений в организации, осуществляющей образовательную деятельность, и подлежит исполнению в сроки, предусмотренные указанным решением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. Порядок создания, организации работы, принятия решений комиссией по урегулированию споров между участниками образовательных отношений и их исполнения устанавливается локальным нормативным актом, который принимается с учетом мнения советов обучающихся, советов родителей, а также представительных органов работников этой организации и (или) обучающихся в ней (при их наличии).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ФЗ Об образовании в РФ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35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 Пункт 2  статьи 45 закона  ФЗ-273 «Об образовании в Российской Федерации» определяет  цель Комиссии по урегулированию споров между участниками образовательных отношений как «урегулирования разногласий между участниками образовательных отношений по вопросам реализации права на образование, в том числе в случаях возникновения конфликта интересов педагогического работника, применения локальных нормативных актов, обжалования решений о применении к обучающимся дисциплинарного взыскания».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dirty="0"/>
              <a:t>ФЗ Об образовании в </a:t>
            </a:r>
            <a:r>
              <a:rPr lang="ru-RU" dirty="0" smtClean="0"/>
              <a:t>РФ и ШСП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944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Школьная служба примирения </a:t>
            </a:r>
            <a:r>
              <a:rPr lang="ru-RU" dirty="0">
                <a:solidFill>
                  <a:schemeClr val="tx1"/>
                </a:solidFill>
              </a:rPr>
              <a:t>обычно работает с другими видами конфликтов: она решает споры и  конфликты  между обучающимися, между обучающимися и педагогами, педагогами и родителями а также работает с правонарушителем и жертвой по криминальным ситуациям (кражи, драки, порча имущества и т.п., в том числе передаваемым на рассмотрение в </a:t>
            </a:r>
            <a:r>
              <a:rPr lang="ru-RU" dirty="0" err="1">
                <a:solidFill>
                  <a:schemeClr val="tx1"/>
                </a:solidFill>
              </a:rPr>
              <a:t>КДНиЗП</a:t>
            </a:r>
            <a:r>
              <a:rPr lang="ru-RU" dirty="0">
                <a:solidFill>
                  <a:schemeClr val="tx1"/>
                </a:solidFill>
              </a:rPr>
              <a:t>). Кроме того, она может работать с  ситуациями травли, </a:t>
            </a:r>
            <a:r>
              <a:rPr lang="ru-RU" dirty="0" err="1">
                <a:solidFill>
                  <a:schemeClr val="tx1"/>
                </a:solidFill>
              </a:rPr>
              <a:t>буллинга</a:t>
            </a:r>
            <a:r>
              <a:rPr lang="ru-RU" dirty="0">
                <a:solidFill>
                  <a:schemeClr val="tx1"/>
                </a:solidFill>
              </a:rPr>
              <a:t>, групповых конфликтов обучающихся, межэтнических конфликтов и т.д.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dirty="0"/>
              <a:t>ФЗ Об образовании в РФ и ШСП</a:t>
            </a:r>
          </a:p>
        </p:txBody>
      </p:sp>
    </p:spTree>
    <p:extLst>
      <p:ext uri="{BB962C8B-B14F-4D97-AF65-F5344CB8AC3E}">
        <p14:creationId xmlns:p14="http://schemas.microsoft.com/office/powerpoint/2010/main" val="365197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В школьных службах примирения </a:t>
            </a:r>
            <a:r>
              <a:rPr lang="ru-RU" dirty="0">
                <a:solidFill>
                  <a:schemeClr val="tx1"/>
                </a:solidFill>
              </a:rPr>
              <a:t>используется восстановительная </a:t>
            </a:r>
            <a:r>
              <a:rPr lang="ru-RU" dirty="0" smtClean="0">
                <a:solidFill>
                  <a:schemeClr val="tx1"/>
                </a:solidFill>
              </a:rPr>
              <a:t>медиация,  школьные конференции, семейные конференции, круги поддержки основным </a:t>
            </a:r>
            <a:r>
              <a:rPr lang="ru-RU" dirty="0">
                <a:solidFill>
                  <a:schemeClr val="tx1"/>
                </a:solidFill>
              </a:rPr>
              <a:t>принципом </a:t>
            </a:r>
            <a:r>
              <a:rPr lang="ru-RU" dirty="0" smtClean="0">
                <a:solidFill>
                  <a:schemeClr val="tx1"/>
                </a:solidFill>
              </a:rPr>
              <a:t>которых </a:t>
            </a:r>
            <a:r>
              <a:rPr lang="ru-RU" dirty="0">
                <a:solidFill>
                  <a:schemeClr val="tx1"/>
                </a:solidFill>
              </a:rPr>
              <a:t>является то, что решение вырабатывают сами стороны конфликта (а не служба примирения). Данный принцип ответственности зафиксирован в  частности в  «Стандартах восстановительной медиации» и других относящихся к медиации стандартах...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dirty="0"/>
              <a:t>ФЗ Об образовании в РФ и ШСП</a:t>
            </a:r>
          </a:p>
        </p:txBody>
      </p:sp>
    </p:spTree>
    <p:extLst>
      <p:ext uri="{BB962C8B-B14F-4D97-AF65-F5344CB8AC3E}">
        <p14:creationId xmlns:p14="http://schemas.microsoft.com/office/powerpoint/2010/main" val="289059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/>
                </a:solidFill>
              </a:rPr>
              <a:t>В Законе N 273-ФЗ «Об образовании в Российской Федерации»  остается </a:t>
            </a:r>
            <a:r>
              <a:rPr lang="ru-RU" dirty="0" err="1">
                <a:solidFill>
                  <a:schemeClr val="tx1"/>
                </a:solidFill>
              </a:rPr>
              <a:t>непроясненным</a:t>
            </a:r>
            <a:r>
              <a:rPr lang="ru-RU" dirty="0">
                <a:solidFill>
                  <a:schemeClr val="tx1"/>
                </a:solidFill>
              </a:rPr>
              <a:t> вопрос о соблюдении конфиденциальности и добровольности в деятельности Комиссии по урегулированию споров между участниками образовательных отношений,  которые также являются базовыми принципами медиации. Также есть риск того, что Комиссии обяжут  проводить расследование обстоятельств дела, доказательством  вины. Поэтому в случае проведения медиации в Комиссиях есть риск нарушения данных принципов, если этот вопрос не будет отрегулирован на уровне локальных актов образовательного учреждения.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ФЗ Об образовании в РФ и ШСП</a:t>
            </a:r>
          </a:p>
        </p:txBody>
      </p:sp>
    </p:spTree>
    <p:extLst>
      <p:ext uri="{BB962C8B-B14F-4D97-AF65-F5344CB8AC3E}">
        <p14:creationId xmlns:p14="http://schemas.microsoft.com/office/powerpoint/2010/main" val="22692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В Школьных службах примирения </a:t>
            </a:r>
            <a:r>
              <a:rPr lang="ru-RU" dirty="0">
                <a:solidFill>
                  <a:schemeClr val="tx1"/>
                </a:solidFill>
              </a:rPr>
              <a:t>принципы  конфиденциальности и добровольности являются   обязательными и регулируется в частности «Положением о школьной службе примирения», издаваемого как локальный акт образовательного учреждения[2]. Также служба примирения может провести медиацию только  при условии, что обидчик признает свою вину или как минимум свое участие в ситуации, и не занимается расследованием и доказательством степени виновности.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ru-RU" dirty="0"/>
              <a:t>ФЗ Об образовании в РФ и ШСП</a:t>
            </a:r>
          </a:p>
        </p:txBody>
      </p:sp>
    </p:spTree>
    <p:extLst>
      <p:ext uri="{BB962C8B-B14F-4D97-AF65-F5344CB8AC3E}">
        <p14:creationId xmlns:p14="http://schemas.microsoft.com/office/powerpoint/2010/main" val="172142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r>
              <a:rPr lang="ru-RU" dirty="0"/>
              <a:t>В целях формирования государственной политики по улучшению положения детей в Российской Федерации, руководствуясь Конвенцией о правах ребенка, постановляю:</a:t>
            </a:r>
          </a:p>
          <a:p>
            <a:endParaRPr lang="ru-RU" dirty="0"/>
          </a:p>
          <a:p>
            <a:r>
              <a:rPr lang="ru-RU" dirty="0"/>
              <a:t>1. Утвердить прилагаемую Национальную стратегию действий в интересах детей на 2012 - 2017 годы.</a:t>
            </a:r>
          </a:p>
          <a:p>
            <a:pPr marL="0" indent="0" algn="r">
              <a:buNone/>
            </a:pPr>
            <a:r>
              <a:rPr lang="ru-RU" dirty="0"/>
              <a:t>УТВЕРЖДЕНА</a:t>
            </a:r>
          </a:p>
          <a:p>
            <a:pPr marL="0" indent="0" algn="r">
              <a:buNone/>
            </a:pPr>
            <a:r>
              <a:rPr lang="ru-RU" dirty="0"/>
              <a:t>Указом Президента Российской Федерации</a:t>
            </a:r>
          </a:p>
          <a:p>
            <a:pPr marL="0" indent="0" algn="r">
              <a:buNone/>
            </a:pPr>
            <a:r>
              <a:rPr lang="ru-RU" dirty="0"/>
              <a:t>от 1 июня 2012 г. № 761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2012 − 2017 годы</a:t>
            </a:r>
          </a:p>
        </p:txBody>
      </p:sp>
    </p:spTree>
    <p:extLst>
      <p:ext uri="{BB962C8B-B14F-4D97-AF65-F5344CB8AC3E}">
        <p14:creationId xmlns:p14="http://schemas.microsoft.com/office/powerpoint/2010/main" val="38173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1806</Words>
  <Application>Microsoft Office PowerPoint</Application>
  <PresentationFormat>Экран (4:3)</PresentationFormat>
  <Paragraphs>114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Calibri</vt:lpstr>
      <vt:lpstr>Symbol</vt:lpstr>
      <vt:lpstr>Тема Office</vt:lpstr>
      <vt:lpstr>ШКОЛЬНЫЕ СЛУЖБЫ ПРИМИРЕНИЯ</vt:lpstr>
      <vt:lpstr>ФЗ Об образовании в РФ</vt:lpstr>
      <vt:lpstr>ФЗ Об образовании в РФ</vt:lpstr>
      <vt:lpstr>ФЗ Об образовании в РФ и ШСП</vt:lpstr>
      <vt:lpstr>ФЗ Об образовании в РФ и ШСП</vt:lpstr>
      <vt:lpstr>ФЗ Об образовании в РФ и ШСП</vt:lpstr>
      <vt:lpstr>ФЗ Об образовании в РФ и ШСП</vt:lpstr>
      <vt:lpstr>ФЗ Об образовании в РФ и ШСП</vt:lpstr>
      <vt:lpstr>Национальная стратегия действий в интересах детей на 2012 − 2017 годы</vt:lpstr>
      <vt:lpstr>Национальная стратегия действий в интересах детей на 2012 − 2017 годы</vt:lpstr>
      <vt:lpstr>Национальная стратегия действий в интересах детей на 2012 − 2017 годы</vt:lpstr>
      <vt:lpstr>Национальная стратегия действий в интересах детей на 2012 − 2017 годы</vt:lpstr>
      <vt:lpstr>Основой восстановительной медиации является концепция восстановительного правосудия. </vt:lpstr>
      <vt:lpstr>Настоящие стандарты восстановительной медиации опираются на имеющиеся международные и зарубежные документы:</vt:lpstr>
      <vt:lpstr>Основные принципы восстановительной медиации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Процесс и результат медиации</vt:lpstr>
      <vt:lpstr>Деятельность службы</vt:lpstr>
      <vt:lpstr>ШСП</vt:lpstr>
      <vt:lpstr>ШСП</vt:lpstr>
      <vt:lpstr>Особенности  ШСП</vt:lpstr>
      <vt:lpstr>ШСП</vt:lpstr>
      <vt:lpstr>Презентация PowerPoint</vt:lpstr>
      <vt:lpstr>Пермский опыт деятельности ШСП</vt:lpstr>
      <vt:lpstr>При заключении мира  победивших сторон становится в два раза больше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СТАНДАРТЫ ВОССТАНОВИТЕЛЬНЫХ ТЕХНОЛОГИЙ</dc:title>
  <dc:creator>Евгения</dc:creator>
  <cp:lastModifiedBy>Home</cp:lastModifiedBy>
  <cp:revision>14</cp:revision>
  <dcterms:modified xsi:type="dcterms:W3CDTF">2014-10-21T18:29:37Z</dcterms:modified>
</cp:coreProperties>
</file>