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1470025"/>
          </a:xfrm>
        </p:spPr>
        <p:txBody>
          <a:bodyPr anchor="ctr"/>
          <a:lstStyle>
            <a:lvl1pPr algn="r">
              <a:defRPr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2792" y="3357562"/>
            <a:ext cx="6400800" cy="1752600"/>
          </a:xfrm>
        </p:spPr>
        <p:txBody>
          <a:bodyPr/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8" name="Chevron 7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82919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154758"/>
          </a:xfrm>
        </p:spPr>
        <p:txBody>
          <a:bodyPr vert="eaVert"/>
          <a:lstStyle>
            <a:lvl1pPr>
              <a:defRPr>
                <a:effectLst>
                  <a:outerShdw blurRad="50800" dist="50800" dir="189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154758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0" name="Chevron 9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86113"/>
            <a:ext cx="7772400" cy="1362075"/>
          </a:xfrm>
        </p:spPr>
        <p:txBody>
          <a:bodyPr anchor="t"/>
          <a:lstStyle>
            <a:lvl1pPr algn="r">
              <a:defRPr sz="4000" b="0" cap="all"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85926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9" name="Chevron 8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11" name="Chevron 10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207747" y="1332379"/>
            <a:ext cx="6482858" cy="144000"/>
            <a:chOff x="2214546" y="1427612"/>
            <a:chExt cx="6482858" cy="144000"/>
          </a:xfrm>
        </p:grpSpPr>
        <p:sp>
          <p:nvSpPr>
            <p:cNvPr id="7" name="Chevron 6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0745" y="285728"/>
            <a:ext cx="5106055" cy="1162050"/>
          </a:xfrm>
        </p:spPr>
        <p:txBody>
          <a:bodyPr anchor="ctr">
            <a:normAutofit/>
          </a:bodyPr>
          <a:lstStyle>
            <a:lvl1pPr algn="ctr">
              <a:defRPr sz="32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3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6218"/>
            <a:ext cx="5111750" cy="4679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5729"/>
            <a:ext cx="3008313" cy="584043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400"/>
            </a:lvl1pPr>
            <a:lvl2pPr marL="457200" indent="0">
              <a:spcAft>
                <a:spcPts val="0"/>
              </a:spcAft>
              <a:buNone/>
              <a:defRPr sz="1200"/>
            </a:lvl2pPr>
            <a:lvl3pPr marL="914400" indent="0">
              <a:spcAft>
                <a:spcPts val="0"/>
              </a:spcAft>
              <a:buNone/>
              <a:defRPr sz="1000"/>
            </a:lvl3pPr>
            <a:lvl4pPr marL="1371600" indent="0">
              <a:spcAft>
                <a:spcPts val="0"/>
              </a:spcAft>
              <a:buNone/>
              <a:defRPr sz="900"/>
            </a:lvl4pPr>
            <a:lvl5pPr marL="1828800" indent="0">
              <a:spcAft>
                <a:spcPts val="0"/>
              </a:spcAft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72" y="615868"/>
            <a:ext cx="928694" cy="5813528"/>
          </a:xfrm>
        </p:spPr>
        <p:txBody>
          <a:bodyPr vert="eaVert" anchor="ctr">
            <a:normAutofit/>
          </a:bodyPr>
          <a:lstStyle>
            <a:lvl1pPr algn="l">
              <a:defRPr sz="28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18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4348" y="612777"/>
            <a:ext cx="6858048" cy="4745051"/>
          </a:xfrm>
          <a:ln w="3810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100000" t="100000"/>
              </a:path>
              <a:tileRect r="-100000" b="-100000"/>
            </a:gradFill>
            <a:prstDash val="solid"/>
          </a:ln>
          <a:effectLst>
            <a:outerShdw blurRad="38100" dist="50800" dir="5400000" algn="tl" rotWithShape="0">
              <a:srgbClr val="000000">
                <a:alpha val="5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5500702"/>
            <a:ext cx="6858048" cy="9286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13">
              <a:alphaModFix amt="30000"/>
              <a:duotone>
                <a:schemeClr val="accent1"/>
                <a:srgbClr val="FFFFFF"/>
              </a:duotone>
            </a:blip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latinLnBrk="0" hangingPunct="1"/>
            <a:endParaRPr kumimoji="0" lang="zh-CN" altLang="en-US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7"/>
          <p:cNvGrpSpPr/>
          <p:nvPr/>
        </p:nvGrpSpPr>
        <p:grpSpPr>
          <a:xfrm>
            <a:off x="0" y="6570024"/>
            <a:ext cx="9144000" cy="288000"/>
            <a:chOff x="0" y="6353387"/>
            <a:chExt cx="9144000" cy="361763"/>
          </a:xfrm>
        </p:grpSpPr>
        <p:grpSp>
          <p:nvGrpSpPr>
            <p:cNvPr id="9" name="Group 16"/>
            <p:cNvGrpSpPr/>
            <p:nvPr/>
          </p:nvGrpSpPr>
          <p:grpSpPr>
            <a:xfrm>
              <a:off x="0" y="6353387"/>
              <a:ext cx="8756597" cy="360000"/>
              <a:chOff x="1" y="6353387"/>
              <a:chExt cx="8756597" cy="360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1" y="653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50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  <p:sp>
            <p:nvSpPr>
              <p:cNvPr id="11" name="Freeform 10"/>
              <p:cNvSpPr/>
              <p:nvPr userDrawn="1"/>
            </p:nvSpPr>
            <p:spPr>
              <a:xfrm flipV="1">
                <a:off x="1" y="635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75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8640700" y="6354583"/>
              <a:ext cx="503300" cy="360567"/>
              <a:chOff x="8640700" y="6354583"/>
              <a:chExt cx="503300" cy="360567"/>
            </a:xfrm>
          </p:grpSpPr>
          <p:sp>
            <p:nvSpPr>
              <p:cNvPr id="12" name="Chevron 11"/>
              <p:cNvSpPr/>
              <p:nvPr userDrawn="1"/>
            </p:nvSpPr>
            <p:spPr>
              <a:xfrm flipH="1">
                <a:off x="8640700" y="6354583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/>
              <p:cNvSpPr/>
              <p:nvPr userDrawn="1"/>
            </p:nvSpPr>
            <p:spPr>
              <a:xfrm flipH="1">
                <a:off x="8767248" y="635515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shade val="75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 flipH="1">
                <a:off x="8894116" y="635500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shade val="75000"/>
                    </a:schemeClr>
                  </a:gs>
                  <a:gs pos="100000">
                    <a:schemeClr val="accent1">
                      <a:shade val="50000"/>
                      <a:shade val="2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threePt" dir="tl">
                <a:rot lat="0" lon="0" rev="7200000"/>
              </a:lightRig>
            </a:scene3d>
            <a:sp3d contourW="6350">
              <a:contourClr>
                <a:schemeClr val="accent1"/>
              </a:contourClr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70000"/>
            <a:ext cx="16430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9892A-0574-4753-B3B5-882803074C2D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3042" y="6570000"/>
            <a:ext cx="4214842" cy="288000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28" y="6570000"/>
            <a:ext cx="571472" cy="288000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35100B4B-F5D2-44DD-9A19-A980681504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1" latinLnBrk="0" hangingPunct="1">
        <a:spcBef>
          <a:spcPct val="0"/>
        </a:spcBef>
        <a:buNone/>
        <a:defRPr kumimoji="0" lang="zh-CN" altLang="en-US" sz="4400" b="1" kern="1200" dirty="0">
          <a:ln w="11430"/>
          <a:gradFill flip="none" rotWithShape="1">
            <a:gsLst>
              <a:gs pos="0">
                <a:schemeClr val="accent2"/>
              </a:gs>
              <a:gs pos="45000">
                <a:schemeClr val="accent2">
                  <a:tint val="60000"/>
                </a:schemeClr>
              </a:gs>
              <a:gs pos="90000">
                <a:schemeClr val="accent2">
                  <a:tint val="40000"/>
                </a:schemeClr>
              </a:gs>
              <a:gs pos="100000">
                <a:schemeClr val="accent2">
                  <a:tint val="20000"/>
                </a:schemeClr>
              </a:gs>
            </a:gsLst>
            <a:lin ang="5400000" scaled="1"/>
            <a:tileRect/>
          </a:gradFill>
          <a:effectLst>
            <a:outerShdw blurRad="44450" dist="41910" dir="3600000" algn="tl">
              <a:srgbClr val="000000">
                <a:alpha val="5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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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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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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cef.org/russia/ru" TargetMode="External"/><Relationship Id="rId2" Type="http://schemas.openxmlformats.org/officeDocument/2006/relationships/hyperlink" Target="http://www.ombudsman.mos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scc.ru/" TargetMode="External"/><Relationship Id="rId5" Type="http://schemas.openxmlformats.org/officeDocument/2006/relationships/hyperlink" Target="http://www.detirossii.ru/" TargetMode="External"/><Relationship Id="rId4" Type="http://schemas.openxmlformats.org/officeDocument/2006/relationships/hyperlink" Target="http://www.pravorebenka.narod.r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71600" y="4429125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        Права  </a:t>
            </a:r>
            <a:r>
              <a:rPr lang="ru-RU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ребёнка</a:t>
            </a:r>
            <a:endParaRPr lang="ru-RU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Picture 2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00" cy="412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55368" cy="1345883"/>
          </a:xfrm>
          <a:prstGeom prst="round2DiagRect">
            <a:avLst/>
          </a:prstGeom>
          <a:noFill/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42910" y="1928802"/>
            <a:ext cx="8116728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lvl="1" indent="-308610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•"/>
            </a:pPr>
            <a:r>
              <a:rPr lang="en-US" sz="3200" b="1" u="sng" dirty="0" err="1">
                <a:latin typeface="Arial" pitchFamily="34" charset="0"/>
              </a:rPr>
              <a:t>Эмансипация</a:t>
            </a:r>
            <a:r>
              <a:rPr lang="en-US" sz="3200" b="1" dirty="0">
                <a:latin typeface="Arial" pitchFamily="34" charset="0"/>
              </a:rPr>
              <a:t> - </a:t>
            </a:r>
            <a:r>
              <a:rPr lang="en-US" sz="3200" b="1" dirty="0" err="1">
                <a:latin typeface="Arial" pitchFamily="34" charset="0"/>
              </a:rPr>
              <a:t>это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новое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основание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для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признания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несовершеннолетнего</a:t>
            </a:r>
            <a:r>
              <a:rPr lang="en-US" sz="3200" b="1" dirty="0">
                <a:latin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</a:rPr>
              <a:t>достигшего</a:t>
            </a:r>
            <a:r>
              <a:rPr lang="en-US" sz="3200" b="1" dirty="0">
                <a:latin typeface="Arial" pitchFamily="34" charset="0"/>
              </a:rPr>
              <a:t> 16 </a:t>
            </a:r>
            <a:r>
              <a:rPr lang="en-US" sz="3200" b="1" dirty="0" err="1">
                <a:latin typeface="Arial" pitchFamily="34" charset="0"/>
              </a:rPr>
              <a:t>лет</a:t>
            </a:r>
            <a:r>
              <a:rPr lang="en-US" sz="3200" b="1" dirty="0">
                <a:latin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</a:rPr>
              <a:t>полностью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дееспособным</a:t>
            </a:r>
            <a:r>
              <a:rPr lang="en-US" sz="3200" b="1" dirty="0">
                <a:latin typeface="Arial" pitchFamily="34" charset="0"/>
              </a:rPr>
              <a:t>. </a:t>
            </a:r>
            <a:r>
              <a:rPr lang="en-US" sz="3200" b="1" dirty="0" err="1">
                <a:latin typeface="Arial" pitchFamily="34" charset="0"/>
              </a:rPr>
              <a:t>Для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этого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необходимо</a:t>
            </a:r>
            <a:r>
              <a:rPr lang="en-US" sz="3200" b="1" dirty="0">
                <a:latin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</a:rPr>
              <a:t>чтобы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несовершеннолетний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имел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самостоятельный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доход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на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основе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постоянной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работы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по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трудовому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договору</a:t>
            </a:r>
            <a:r>
              <a:rPr lang="en-US" sz="3200" b="1" dirty="0">
                <a:latin typeface="Arial" pitchFamily="34" charset="0"/>
              </a:rPr>
              <a:t> (</a:t>
            </a:r>
            <a:r>
              <a:rPr lang="en-US" sz="3200" b="1" dirty="0" err="1">
                <a:latin typeface="Arial" pitchFamily="34" charset="0"/>
              </a:rPr>
              <a:t>контракту</a:t>
            </a:r>
            <a:r>
              <a:rPr lang="en-US" sz="3200" b="1" dirty="0">
                <a:latin typeface="Arial" pitchFamily="34" charset="0"/>
              </a:rPr>
              <a:t>) </a:t>
            </a:r>
            <a:r>
              <a:rPr lang="en-US" sz="3200" b="1" dirty="0" err="1">
                <a:latin typeface="Arial" pitchFamily="34" charset="0"/>
              </a:rPr>
              <a:t>или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предпринимательской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деятельности</a:t>
            </a:r>
            <a:r>
              <a:rPr lang="en-US" sz="3200" b="1" dirty="0"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Возраст: от 0 месяцев до 6 </a:t>
            </a:r>
            <a:r>
              <a:rPr lang="ru-RU" b="1" dirty="0" smtClean="0"/>
              <a:t>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/>
              <a:t>Тебя называют: ребенок</a:t>
            </a:r>
            <a:br>
              <a:rPr lang="ru-RU" sz="3600" b="1" dirty="0"/>
            </a:br>
            <a:r>
              <a:rPr lang="ru-RU" sz="3600" b="1" dirty="0"/>
              <a:t>Твоя дееспособность:</a:t>
            </a:r>
            <a:r>
              <a:rPr lang="ru-RU" sz="3600" dirty="0"/>
              <a:t> </a:t>
            </a:r>
            <a:r>
              <a:rPr lang="ru-RU" sz="3600" i="1" dirty="0"/>
              <a:t>вообще </a:t>
            </a:r>
            <a:r>
              <a:rPr lang="ru-RU" sz="3600" b="1" i="1" dirty="0"/>
              <a:t>недееспособный</a:t>
            </a:r>
            <a:r>
              <a:rPr lang="ru-RU" sz="3600" i="1" dirty="0"/>
              <a:t>, это объясняется тем, что ребенок в силу своих малых лет, не может понимать и отвечать за свои поступки.</a:t>
            </a:r>
            <a:endParaRPr lang="ru-RU" sz="3600" dirty="0"/>
          </a:p>
          <a:p>
            <a:r>
              <a:rPr lang="ru-RU" sz="3600" b="1" dirty="0"/>
              <a:t>Ты родился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Ты приобретаешь право на гражданство.</a:t>
            </a:r>
            <a:br>
              <a:rPr lang="ru-RU" sz="3600" dirty="0"/>
            </a:br>
            <a:r>
              <a:rPr lang="ru-RU" sz="3600" dirty="0"/>
              <a:t>Обладаешь </a:t>
            </a:r>
            <a:r>
              <a:rPr lang="ru-RU" sz="3600" b="1" dirty="0"/>
              <a:t>правоспособностью</a:t>
            </a:r>
            <a:r>
              <a:rPr lang="ru-RU" sz="3600" dirty="0"/>
              <a:t> по гражданскому праву.</a:t>
            </a:r>
            <a:br>
              <a:rPr lang="ru-RU" sz="3600" dirty="0"/>
            </a:br>
            <a:r>
              <a:rPr lang="ru-RU" sz="3600" dirty="0"/>
              <a:t>Имеешь право на имя, отчество и фамилию.</a:t>
            </a:r>
            <a:br>
              <a:rPr lang="ru-RU" sz="3600" dirty="0"/>
            </a:br>
            <a:r>
              <a:rPr lang="ru-RU" sz="3600" dirty="0"/>
              <a:t>Имеешь право жить и воспитываться в семье, знать своих родителей, получать от них защиту своих прав и законных интересов.</a:t>
            </a:r>
            <a:br>
              <a:rPr lang="ru-RU" sz="3600" dirty="0"/>
            </a:br>
            <a:r>
              <a:rPr lang="ru-RU" sz="3600" dirty="0"/>
              <a:t>На твое имя может быть открыт счет в банке.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Тебе 1, 5 года.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+ Имеешь право посещать ясли.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Тебе 3 года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+ Имеешь право посещать детский сад.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 descr="http://www.dobrieskazki.ru/dobroe/prav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4643446"/>
            <a:ext cx="13716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9338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имеют право на воспитание в семейном окружении или быть на попечении тех, кто обеспечит им наилучший уход</a:t>
            </a:r>
          </a:p>
        </p:txBody>
      </p:sp>
      <p:pic>
        <p:nvPicPr>
          <p:cNvPr id="44034" name="Picture 2" descr="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388350" cy="6151563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Возраст: от 14 лет до 18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Тебя называют: ребенок или несовершеннолетний</a:t>
            </a:r>
            <a:r>
              <a:rPr lang="ru-RU" b="1" dirty="0" smtClean="0"/>
              <a:t>.</a:t>
            </a:r>
            <a:endParaRPr lang="en-US" b="1" dirty="0" smtClean="0"/>
          </a:p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Твоя дееспособность: </a:t>
            </a:r>
            <a:r>
              <a:rPr lang="ru-RU" i="1" dirty="0"/>
              <a:t>ты набрал уже некоторый жизненный опыт, можешь осознавать и отвечать за свои поступки. Поэтому закон дает тебе право самостоятельно распоряжаться своими заработком, стипендией и иными доходами, совершать мелкие бытовые и некоторые другие сделки. Ты можешь вносить вклады в кредитные учреждения и распоряжаться и осуществлять авторские права. Также ты можешь осуществлять права автора произведения науки, литературы или искусства, изобретения или иного охраняемого законом результата своей интеллектуальной деятельности. Остальные же сделки ты можешь осуществлять с письменного согласия родителей, усыновителей, опекунов.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368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иемеют право на бесплатное образование</a:t>
            </a:r>
          </a:p>
        </p:txBody>
      </p:sp>
      <p:pic>
        <p:nvPicPr>
          <p:cNvPr id="38914" name="Picture 2" descr="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8353425" cy="6124575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/>
              <a:t>Тебе 14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С этого возраста ты обязан иметь паспорт гражданина Российской Федерации.</a:t>
            </a:r>
            <a:br>
              <a:rPr lang="ru-RU" dirty="0"/>
            </a:br>
            <a:r>
              <a:rPr lang="ru-RU" dirty="0"/>
              <a:t>С этого возраста ты даешь письменное согласие для выхода из гражданства российской федерации вместе с родителями.</a:t>
            </a:r>
            <a:br>
              <a:rPr lang="ru-RU" dirty="0"/>
            </a:br>
            <a:r>
              <a:rPr lang="ru-RU" dirty="0"/>
              <a:t>Можешь выбирать себе место жительства (с согласия родителей).</a:t>
            </a:r>
            <a:br>
              <a:rPr lang="ru-RU" dirty="0"/>
            </a:br>
            <a:r>
              <a:rPr lang="ru-RU" dirty="0"/>
              <a:t>С письменного согласия родителей (усыновителей или опекунов) вправе совершать любые сделки.</a:t>
            </a:r>
            <a:br>
              <a:rPr lang="ru-RU" dirty="0"/>
            </a:br>
            <a:r>
              <a:rPr lang="ru-RU" dirty="0"/>
              <a:t>Вправе распоряжаться своими заработком, стипендией и иными доходами.</a:t>
            </a:r>
            <a:br>
              <a:rPr lang="ru-RU" dirty="0"/>
            </a:br>
            <a:r>
              <a:rPr lang="ru-RU" dirty="0"/>
              <a:t>Можешь осуществлять права автора произведения науки, литературы или искусства, изобретения или иного охраняемого законом результата своей интеллектуальной деятельности.</a:t>
            </a:r>
            <a:br>
              <a:rPr lang="ru-RU" dirty="0"/>
            </a:br>
            <a:r>
              <a:rPr lang="ru-RU" dirty="0"/>
              <a:t>Имеешь право вносить вклады в кредитные учреждения и распоряжаться ими.</a:t>
            </a:r>
            <a:br>
              <a:rPr lang="ru-RU" dirty="0"/>
            </a:br>
            <a:r>
              <a:rPr lang="ru-RU" dirty="0"/>
              <a:t>Допускается поступление на работу для выполнение в свободное от учебы время легкого труда (с согласия одного из родителей).</a:t>
            </a:r>
            <a:br>
              <a:rPr lang="ru-RU" dirty="0"/>
            </a:br>
            <a:r>
              <a:rPr lang="ru-RU" dirty="0"/>
              <a:t>Имеешь право требовать отмены усыновления.</a:t>
            </a:r>
            <a:br>
              <a:rPr lang="ru-RU" dirty="0"/>
            </a:br>
            <a:r>
              <a:rPr lang="ru-RU" dirty="0"/>
              <a:t>Имеешь право управлять велосипедом при движении по дорогам.</a:t>
            </a:r>
            <a:br>
              <a:rPr lang="ru-RU" dirty="0"/>
            </a:br>
            <a:r>
              <a:rPr lang="ru-RU" dirty="0"/>
              <a:t>Можешь вступать в молодежные общественные объединения.</a:t>
            </a:r>
            <a:br>
              <a:rPr lang="ru-RU" dirty="0"/>
            </a:br>
            <a:r>
              <a:rPr lang="ru-RU" dirty="0" smtClean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i="1" dirty="0" smtClean="0"/>
              <a:t>Помни, что: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329642" cy="5340369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400" dirty="0" smtClean="0"/>
              <a:t> С этого возраста ты самостоятельно несешь имущественную ответственность по совершенным тобой сделкам.</a:t>
            </a:r>
            <a:br>
              <a:rPr lang="ru-RU" sz="1400" dirty="0" smtClean="0"/>
            </a:br>
            <a:r>
              <a:rPr lang="ru-RU" sz="1400" dirty="0" smtClean="0"/>
              <a:t>Подлежишь уголовной ответственности за некоторые преступления:</a:t>
            </a:r>
            <a:br>
              <a:rPr lang="ru-RU" sz="1400" dirty="0" smtClean="0"/>
            </a:br>
            <a:r>
              <a:rPr lang="ru-RU" sz="1400" dirty="0" smtClean="0"/>
              <a:t>убийство</a:t>
            </a:r>
            <a:br>
              <a:rPr lang="ru-RU" sz="1400" dirty="0" smtClean="0"/>
            </a:br>
            <a:r>
              <a:rPr lang="ru-RU" sz="1400" dirty="0" smtClean="0"/>
              <a:t>умышленное причинение тяжкого вреда здоровью</a:t>
            </a:r>
            <a:br>
              <a:rPr lang="ru-RU" sz="1400" dirty="0" smtClean="0"/>
            </a:br>
            <a:r>
              <a:rPr lang="ru-RU" sz="1400" dirty="0" smtClean="0"/>
              <a:t>умышленное причинение средней тяжести вреда здоровью</a:t>
            </a:r>
            <a:br>
              <a:rPr lang="ru-RU" sz="1400" dirty="0" smtClean="0"/>
            </a:br>
            <a:r>
              <a:rPr lang="ru-RU" sz="1400" dirty="0" smtClean="0"/>
              <a:t>похищение человека, изнасилование</a:t>
            </a:r>
            <a:br>
              <a:rPr lang="ru-RU" sz="1400" dirty="0" smtClean="0"/>
            </a:br>
            <a:r>
              <a:rPr lang="ru-RU" sz="1400" dirty="0" smtClean="0"/>
              <a:t>насильственные действия сексуального характера</a:t>
            </a:r>
            <a:br>
              <a:rPr lang="ru-RU" sz="1400" dirty="0" smtClean="0"/>
            </a:br>
            <a:r>
              <a:rPr lang="ru-RU" sz="1400" dirty="0" smtClean="0"/>
              <a:t>кража</a:t>
            </a:r>
            <a:br>
              <a:rPr lang="ru-RU" sz="1400" dirty="0" smtClean="0"/>
            </a:br>
            <a:r>
              <a:rPr lang="ru-RU" sz="1400" dirty="0" smtClean="0"/>
              <a:t>грабеж</a:t>
            </a:r>
            <a:br>
              <a:rPr lang="ru-RU" sz="1400" dirty="0" smtClean="0"/>
            </a:br>
            <a:r>
              <a:rPr lang="ru-RU" sz="1400" dirty="0" smtClean="0"/>
              <a:t>разбой</a:t>
            </a:r>
            <a:br>
              <a:rPr lang="ru-RU" sz="1400" dirty="0" smtClean="0"/>
            </a:br>
            <a:r>
              <a:rPr lang="ru-RU" sz="1400" dirty="0" smtClean="0"/>
              <a:t>вымогательство</a:t>
            </a:r>
            <a:br>
              <a:rPr lang="ru-RU" sz="1400" dirty="0" smtClean="0"/>
            </a:br>
            <a:r>
              <a:rPr lang="ru-RU" sz="1400" dirty="0" smtClean="0"/>
              <a:t>неправомерное завладение автомобилем либо иным транспортным средством без цели хищения</a:t>
            </a:r>
            <a:br>
              <a:rPr lang="ru-RU" sz="1400" dirty="0" smtClean="0"/>
            </a:br>
            <a:r>
              <a:rPr lang="ru-RU" sz="1400" dirty="0" smtClean="0"/>
              <a:t>умышленно уничтожение или повреждение имущества при отягчающих обстоятельствах</a:t>
            </a:r>
            <a:br>
              <a:rPr lang="ru-RU" sz="1400" dirty="0" smtClean="0"/>
            </a:br>
            <a:r>
              <a:rPr lang="ru-RU" sz="1400" dirty="0" smtClean="0"/>
              <a:t>террористический акт</a:t>
            </a:r>
            <a:br>
              <a:rPr lang="ru-RU" sz="1400" dirty="0" smtClean="0"/>
            </a:br>
            <a:r>
              <a:rPr lang="ru-RU" sz="1400" dirty="0" smtClean="0"/>
              <a:t>захват заложника</a:t>
            </a:r>
            <a:br>
              <a:rPr lang="ru-RU" sz="1400" dirty="0" smtClean="0"/>
            </a:br>
            <a:r>
              <a:rPr lang="ru-RU" sz="1400" dirty="0" smtClean="0"/>
              <a:t>заведомо ложное сообщение об акте терроризма</a:t>
            </a:r>
            <a:br>
              <a:rPr lang="ru-RU" sz="1400" dirty="0" smtClean="0"/>
            </a:br>
            <a:r>
              <a:rPr lang="ru-RU" sz="1400" dirty="0" smtClean="0"/>
              <a:t>хулиганство при отягчающих обстоятельствах</a:t>
            </a:r>
            <a:br>
              <a:rPr lang="ru-RU" sz="1400" dirty="0" smtClean="0"/>
            </a:br>
            <a:r>
              <a:rPr lang="ru-RU" sz="1400" dirty="0" smtClean="0"/>
              <a:t>вандализм</a:t>
            </a:r>
            <a:br>
              <a:rPr lang="ru-RU" sz="1400" dirty="0" smtClean="0"/>
            </a:br>
            <a:r>
              <a:rPr lang="ru-RU" sz="1400" dirty="0" smtClean="0"/>
              <a:t>хищение либо вымогательство оружия</a:t>
            </a:r>
            <a:br>
              <a:rPr lang="ru-RU" sz="1400" dirty="0" smtClean="0"/>
            </a:br>
            <a:r>
              <a:rPr lang="ru-RU" sz="1400" dirty="0" smtClean="0"/>
              <a:t>боеприпасов, взрывчатых веществ и взрывчатых устройств</a:t>
            </a:r>
            <a:br>
              <a:rPr lang="ru-RU" sz="1400" dirty="0" smtClean="0"/>
            </a:br>
            <a:r>
              <a:rPr lang="ru-RU" sz="1400" dirty="0" smtClean="0"/>
              <a:t>хищение либо вымогательство наркотических средств или психотропных веществ</a:t>
            </a:r>
            <a:br>
              <a:rPr lang="ru-RU" sz="1400" dirty="0" smtClean="0"/>
            </a:br>
            <a:r>
              <a:rPr lang="ru-RU" sz="1400" dirty="0" smtClean="0"/>
              <a:t>приведение в негодность транспортных средств или путей сообщения.</a:t>
            </a:r>
            <a:endParaRPr lang="ru-RU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Тебе 15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Имеешь право заключать трудовой договор для выполнения легкого труда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971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/>
              <a:t>Тебе 16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Ты можешь быть объявлен полностью дееспособным (эмансипация), если работаешь по трудовому договору, в том числе по контракту, или с согласия родителей, усыновителей или попечителя занимаешься предпринимательской деятельностью. </a:t>
            </a:r>
            <a:br>
              <a:rPr lang="ru-RU" b="1" dirty="0"/>
            </a:br>
            <a:r>
              <a:rPr lang="ru-RU" b="1" dirty="0"/>
              <a:t>Можешь быть членом кооператива.</a:t>
            </a:r>
            <a:br>
              <a:rPr lang="ru-RU" b="1" dirty="0"/>
            </a:br>
            <a:r>
              <a:rPr lang="ru-RU" b="1" dirty="0"/>
              <a:t>Имеешь право на управление мотоциклом, мотороллером и другими </a:t>
            </a:r>
            <a:r>
              <a:rPr lang="ru-RU" b="1" dirty="0" err="1"/>
              <a:t>мототранспортными</a:t>
            </a:r>
            <a:r>
              <a:rPr lang="ru-RU" b="1" dirty="0"/>
              <a:t> средствами.</a:t>
            </a:r>
            <a:br>
              <a:rPr lang="ru-RU" b="1" dirty="0"/>
            </a:br>
            <a:r>
              <a:rPr lang="ru-RU" b="1" dirty="0"/>
              <a:t>Имеешь право на заключение трудового договора.</a:t>
            </a:r>
            <a:br>
              <a:rPr lang="ru-RU" b="1" dirty="0"/>
            </a:br>
            <a:r>
              <a:rPr lang="ru-RU" b="1" dirty="0"/>
              <a:t>Можешь вступить в брак, но при наличии уважительных причин (беременность, рождение ребенка) и с разрешение органов местного самоуправления.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C00000"/>
                </a:solidFill>
              </a:rPr>
              <a:t>Помни, что: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с этого момента ты подлежишь административной ответственности; несешь уголовную ответственность за любые преступления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Тебе 17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• Семнадцатилетний гражданин подлежит первоначальной постановке на воинский учет (выдается приписное свидетельство)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РЕБЕНОК ИМЕЕТ ПРАВО: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Право на жизнь. Право на имя.</a:t>
            </a:r>
          </a:p>
          <a:p>
            <a:r>
              <a:rPr lang="ru-RU" b="1" dirty="0" smtClean="0"/>
              <a:t>Право на гражданство.</a:t>
            </a:r>
          </a:p>
          <a:p>
            <a:r>
              <a:rPr lang="ru-RU" b="1" dirty="0" smtClean="0"/>
              <a:t>Отсутствие дискриминации.</a:t>
            </a:r>
          </a:p>
          <a:p>
            <a:r>
              <a:rPr lang="ru-RU" b="1" dirty="0" smtClean="0"/>
              <a:t>Право на свободу совести и религиозных убеждений.</a:t>
            </a:r>
          </a:p>
          <a:p>
            <a:r>
              <a:rPr lang="ru-RU" b="1" dirty="0" smtClean="0"/>
              <a:t>Право на жизнь с родителями.</a:t>
            </a:r>
          </a:p>
          <a:p>
            <a:r>
              <a:rPr lang="ru-RU" b="1" dirty="0" smtClean="0"/>
              <a:t>Право на труд.</a:t>
            </a:r>
          </a:p>
          <a:p>
            <a:r>
              <a:rPr lang="ru-RU" b="1" dirty="0" smtClean="0"/>
              <a:t>Право на отдых.</a:t>
            </a:r>
          </a:p>
          <a:p>
            <a:r>
              <a:rPr lang="ru-RU" b="1" dirty="0" smtClean="0"/>
              <a:t>Право на защиту жизни и здоровья.</a:t>
            </a:r>
          </a:p>
          <a:p>
            <a:r>
              <a:rPr lang="ru-RU" b="1" dirty="0" smtClean="0"/>
              <a:t>Право на образование.</a:t>
            </a:r>
          </a:p>
          <a:p>
            <a:r>
              <a:rPr lang="ru-RU" b="1" dirty="0" smtClean="0"/>
              <a:t>Право на отсутствие рабства.</a:t>
            </a:r>
          </a:p>
          <a:p>
            <a:r>
              <a:rPr lang="ru-RU" b="1" dirty="0" smtClean="0"/>
              <a:t>Право на жилище.</a:t>
            </a:r>
          </a:p>
          <a:p>
            <a:r>
              <a:rPr lang="ru-RU" b="1" dirty="0" smtClean="0"/>
              <a:t>Право на свободу слова.</a:t>
            </a:r>
          </a:p>
          <a:p>
            <a:r>
              <a:rPr lang="ru-RU" b="1" dirty="0" smtClean="0"/>
              <a:t>Право на получение информации.</a:t>
            </a:r>
          </a:p>
          <a:p>
            <a:r>
              <a:rPr lang="ru-RU" b="1" dirty="0" smtClean="0"/>
              <a:t>Право пользоваться достижениями культуры.</a:t>
            </a:r>
          </a:p>
          <a:p>
            <a:r>
              <a:rPr lang="ru-RU" b="1" dirty="0" smtClean="0"/>
              <a:t>Право участвовать в научно-техническом, художественном творчестве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9000"/>
                            </p:stCondLst>
                            <p:childTnLst>
                              <p:par>
                                <p:cTn id="7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000"/>
                            </p:stCondLst>
                            <p:childTnLst>
                              <p:par>
                                <p:cTn id="8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3000"/>
                            </p:stCondLst>
                            <p:childTnLst>
                              <p:par>
                                <p:cTn id="8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8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0"/>
                            </p:stCondLst>
                            <p:childTnLst>
                              <p:par>
                                <p:cTn id="9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800" decel="100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800" decel="100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00" decel="100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Тебе исполнилось 18 лет!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Поздравляем! Ты теперь совершеннолетний, а это значит, что ты становишься полностью дееспособным и можешь своими действиями приобретать любые права и налагать на себя любые обязанности.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99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Дети-инвалиды имеют право на особую заботу и обучение</a:t>
            </a:r>
          </a:p>
        </p:txBody>
      </p:sp>
      <p:pic>
        <p:nvPicPr>
          <p:cNvPr id="46082" name="Picture 2" descr="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33375"/>
            <a:ext cx="8208963" cy="6019800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8527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не должны использоваться в качестве дешёвой рабочей силы</a:t>
            </a:r>
          </a:p>
        </p:txBody>
      </p:sp>
      <p:pic>
        <p:nvPicPr>
          <p:cNvPr id="45058" name="Picture 2" descr="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49275"/>
            <a:ext cx="8064500" cy="5913438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7082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имеют право на приемлемый уровень жизни</a:t>
            </a:r>
          </a:p>
        </p:txBody>
      </p:sp>
      <p:pic>
        <p:nvPicPr>
          <p:cNvPr id="43010" name="Picture 2" descr="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5113"/>
            <a:ext cx="8280400" cy="6072187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7082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имеют право на медицинский уход</a:t>
            </a:r>
          </a:p>
        </p:txBody>
      </p:sp>
      <p:pic>
        <p:nvPicPr>
          <p:cNvPr id="41986" name="Picture 2" descr="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8137525" cy="5967413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8527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имеют право на достаточное питание и достаточное количество чистой воды</a:t>
            </a:r>
          </a:p>
        </p:txBody>
      </p:sp>
      <p:pic>
        <p:nvPicPr>
          <p:cNvPr id="40962" name="Picture 2" descr="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92150"/>
            <a:ext cx="7993062" cy="5859463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368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Дети имеют право говорить на своём родном языке, исповедовать свою религию, соблюдать робряды своей культуры</a:t>
            </a:r>
          </a:p>
        </p:txBody>
      </p:sp>
      <p:pic>
        <p:nvPicPr>
          <p:cNvPr id="37890" name="Picture 2" descr="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8316912" cy="6097588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420938"/>
            <a:ext cx="8229600" cy="1143000"/>
          </a:xfrm>
        </p:spPr>
        <p:txBody>
          <a:bodyPr/>
          <a:lstStyle/>
          <a:p>
            <a:r>
              <a:rPr lang="ru-RU"/>
              <a:t>Счастья и солнца вам, дети</a:t>
            </a:r>
          </a:p>
        </p:txBody>
      </p:sp>
      <p:pic>
        <p:nvPicPr>
          <p:cNvPr id="47106" name="Picture 2" descr="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76238"/>
            <a:ext cx="8424862" cy="6176962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42900"/>
          <a:ext cx="9144000" cy="211074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Arial"/>
                        </a:rPr>
                        <a:t>О защите прав и свобод ребенка, основных законах и нормативных актах Вы узнаете в этих книгах: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 descr="Всеобщая декларация прав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97145"/>
            <a:ext cx="2324673" cy="3389243"/>
          </a:xfrm>
          <a:prstGeom prst="rect">
            <a:avLst/>
          </a:prstGeom>
          <a:noFill/>
        </p:spPr>
      </p:pic>
      <p:pic>
        <p:nvPicPr>
          <p:cNvPr id="27653" name="Picture 5" descr="Об основных гарантиях прав ребенка в Российской Федер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928802"/>
            <a:ext cx="2357454" cy="3397414"/>
          </a:xfrm>
          <a:prstGeom prst="rect">
            <a:avLst/>
          </a:prstGeom>
          <a:noFill/>
        </p:spPr>
      </p:pic>
      <p:pic>
        <p:nvPicPr>
          <p:cNvPr id="27655" name="Picture 7" descr="Конвенция о правах ребенка и законодательство Российской Федерации в вопросах, ответах и комментариях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143248"/>
            <a:ext cx="2357454" cy="3437036"/>
          </a:xfrm>
          <a:prstGeom prst="rect">
            <a:avLst/>
          </a:prstGeom>
          <a:noFill/>
        </p:spPr>
      </p:pic>
      <p:pic>
        <p:nvPicPr>
          <p:cNvPr id="27657" name="Picture 9" descr="Защита прав ребёнка. Вопросы и ответ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1928802"/>
            <a:ext cx="2173432" cy="3334005"/>
          </a:xfrm>
          <a:prstGeom prst="rect">
            <a:avLst/>
          </a:prstGeom>
          <a:noFill/>
        </p:spPr>
      </p:pic>
      <p:pic>
        <p:nvPicPr>
          <p:cNvPr id="27659" name="Picture 11" descr="Права вашего ребён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161263"/>
            <a:ext cx="2500330" cy="3435238"/>
          </a:xfrm>
          <a:prstGeom prst="rect">
            <a:avLst/>
          </a:prstGeom>
          <a:noFill/>
        </p:spPr>
      </p:pic>
      <p:pic>
        <p:nvPicPr>
          <p:cNvPr id="27661" name="Picture 13" descr="Федеральные законы об образовании и правах ребенка с комментариям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3450540"/>
            <a:ext cx="2286016" cy="3407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155" decel="100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155" decel="100000"/>
                                        <p:tgtEl>
                                          <p:spTgt spid="276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155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155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55" decel="100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155" decel="100000"/>
                                        <p:tgtEl>
                                          <p:spTgt spid="276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1155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1155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155" decel="100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155" decel="100000"/>
                                        <p:tgtEl>
                                          <p:spTgt spid="276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1155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1155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155" decel="100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155" decel="100000"/>
                                        <p:tgtEl>
                                          <p:spTgt spid="276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1155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1155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155" decel="100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155" decel="100000"/>
                                        <p:tgtEl>
                                          <p:spTgt spid="276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1155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155" decel="100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1155" decel="100000"/>
                                        <p:tgtEl>
                                          <p:spTgt spid="276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1155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1155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Важные телефоны</a:t>
            </a:r>
            <a:endParaRPr lang="ru-RU" b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 fontScale="47500" lnSpcReduction="20000"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УПОЛНОМОЧЕННЫЙ ПО ПРАВАМ РЕБЕНКА В ГОРОДЕ МОСКВЕ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тел. 957-05-85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u="sng" dirty="0" smtClean="0">
                <a:solidFill>
                  <a:srgbClr val="394472"/>
                </a:solidFill>
                <a:latin typeface="Arial"/>
                <a:hlinkClick r:id="rId2"/>
              </a:rPr>
              <a:t>http://www.ombudsman.mos.ru</a:t>
            </a: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ЮНИСЕФ – ДЕТСКИЙ ФОНД ОРГАНИЗАЦИИ ОБЪЕДИНЕННЫХ НАЦИЙ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тел. 933-88-18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u="sng" dirty="0" smtClean="0">
                <a:solidFill>
                  <a:srgbClr val="394472"/>
                </a:solidFill>
                <a:latin typeface="Arial"/>
                <a:hlinkClick r:id="rId3"/>
              </a:rPr>
              <a:t>http://www.unicef.org/russia/ru</a:t>
            </a: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ПРАВО РЕБЕНКА, РЕГИОНАЛЬНАЯ ОБЩЕСТВЕННАЯ ОРГАНИЗАЦИЯ СОДЕЙСТВИЯ ЗАЩИТЕ ПРАВ ДЕТЕЙ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тел. (495) 623-17-84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u="sng" dirty="0" smtClean="0">
                <a:solidFill>
                  <a:srgbClr val="394472"/>
                </a:solidFill>
                <a:latin typeface="Arial"/>
                <a:hlinkClick r:id="rId4"/>
              </a:rPr>
              <a:t>http://www.pravorebenka.narod.ru</a:t>
            </a: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«ГРАЖДАНСКОЕ ОБЩЕСТВО – ДЕТЯМ РОССИИ», ОБЩЕРОССИЙСКИЙ СОЮЗ ОБЩЕСТВЕНЫХ ОБЪЕДИНЕНИЙ, РАБОТАЮЩИХ В ИНТЕРЕСАХ ДЕТЕЙ РОССИИ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тел. (495) 251-63-08; 251-63-12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u="sng" dirty="0" smtClean="0">
                <a:solidFill>
                  <a:srgbClr val="394472"/>
                </a:solidFill>
                <a:latin typeface="Arial"/>
                <a:hlinkClick r:id="rId5"/>
              </a:rPr>
              <a:t>http://www.detirossii.ru</a:t>
            </a: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СОЮЗ СОЦИАЛЬНОЙ ЗАЩИТЫ ДЕТЕЙ, МЕЖДУНАРОДНАЯ ОБЩЕСТВЕННАЯ ОРГАНИЗАЦИЯ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>тел. 456-40-04</a:t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r>
              <a:rPr lang="ru-RU" sz="4000" b="1" u="sng" dirty="0" smtClean="0">
                <a:solidFill>
                  <a:srgbClr val="394472"/>
                </a:solidFill>
                <a:latin typeface="Arial"/>
                <a:hlinkClick r:id="rId6"/>
              </a:rPr>
              <a:t>http://www.uscc.ru</a:t>
            </a:r>
            <a:r>
              <a:rPr lang="ru-RU" sz="4000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latin typeface="Arial"/>
              </a:rPr>
            </a:br>
            <a:endParaRPr lang="ru-RU" sz="4000" b="1" dirty="0" smtClean="0">
              <a:solidFill>
                <a:srgbClr val="333333"/>
              </a:solidFill>
              <a:latin typeface="Arial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2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92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9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9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57166"/>
            <a:ext cx="8229600" cy="576899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Только родившись, человек приобретает по закону способность иметь </a:t>
            </a:r>
            <a:r>
              <a:rPr lang="ru-RU" b="1" dirty="0" smtClean="0"/>
              <a:t>права</a:t>
            </a:r>
            <a:r>
              <a:rPr lang="ru-RU" dirty="0" smtClean="0"/>
              <a:t> и нести </a:t>
            </a:r>
            <a:r>
              <a:rPr lang="ru-RU" b="1" dirty="0" smtClean="0"/>
              <a:t>обязанности</a:t>
            </a:r>
            <a:r>
              <a:rPr lang="ru-RU" dirty="0" smtClean="0"/>
              <a:t> - конституционные, семейные, гражданские, трудовые и т.д. Однако их реальное осуществление возможно лишь по мере взросления ребенка. С каждым годом объем твоей </a:t>
            </a:r>
            <a:r>
              <a:rPr lang="ru-RU" b="1" dirty="0" smtClean="0"/>
              <a:t>дееспособности*</a:t>
            </a:r>
            <a:r>
              <a:rPr lang="ru-RU" dirty="0" smtClean="0"/>
              <a:t> (способности своими действиями приобретать и осуществлять права, создавать для себя обязанности и исполнять их) увеличивается. И так же, как сосуд наполняется жидкостью до верха, так и дееспособность становится полной к 18 годам и ты </a:t>
            </a:r>
            <a:r>
              <a:rPr lang="ru-RU" dirty="0" smtClean="0"/>
              <a:t>становишься </a:t>
            </a:r>
            <a:r>
              <a:rPr lang="ru-RU" b="1" dirty="0" smtClean="0"/>
              <a:t>совершеннолетним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55368" cy="1345883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81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58654" y="2620328"/>
            <a:ext cx="7810976" cy="3326130"/>
          </a:xfrm>
        </p:spPr>
        <p:txBody>
          <a:bodyPr lIns="0" tIns="0" rIns="0" bIns="0">
            <a:normAutofit lnSpcReduction="10000"/>
          </a:bodyPr>
          <a:lstStyle/>
          <a:p>
            <a:pPr lvl="1" indent="-308610" algn="l">
              <a:lnSpc>
                <a:spcPct val="95000"/>
              </a:lnSpc>
              <a:spcBef>
                <a:spcPct val="0"/>
              </a:spcBef>
              <a:buClr>
                <a:srgbClr val="FFFFFF"/>
              </a:buClr>
              <a:buFontTx/>
              <a:buChar char="•"/>
            </a:pP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Благополучие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их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права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всегда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вызывали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пристальное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внимание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международного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сообщества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Еще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в 1924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году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Лига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Наций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приняла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Женевскую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декларацию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прав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ребенка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. В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то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время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права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рассматривались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в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основном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в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контексте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мер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которые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необходимо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было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принять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в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отношении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рабства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детского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труда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торговли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детьми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проституции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несовершеннолетних</a:t>
            </a:r>
            <a:endParaRPr lang="en-US" sz="2000" b="1" dirty="0">
              <a:solidFill>
                <a:schemeClr val="tx1"/>
              </a:solidFill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b="1" dirty="0">
              <a:solidFill>
                <a:schemeClr val="tx1"/>
              </a:solidFill>
              <a:latin typeface="Arial" pitchFamily="34" charset="0"/>
            </a:endParaRPr>
          </a:p>
          <a:p>
            <a:pPr lvl="1" indent="-308610" algn="l">
              <a:lnSpc>
                <a:spcPct val="95000"/>
              </a:lnSpc>
              <a:spcBef>
                <a:spcPct val="0"/>
              </a:spcBef>
              <a:buClr>
                <a:srgbClr val="FFFFFF"/>
              </a:buClr>
              <a:buFontTx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В 1959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году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ООН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принимает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Декларацию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прав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ребенка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, в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которой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были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провозглашены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социальные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правовые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принципы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касающиеся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защиты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благополучия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  <a:buClr>
                <a:srgbClr val="FFFFFF"/>
              </a:buClr>
            </a:pPr>
            <a:endParaRPr lang="en-US" sz="1800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77" y="285728"/>
            <a:ext cx="8981123" cy="1345883"/>
          </a:xfrm>
          <a:prstGeom prst="round2Diag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58654" y="2620328"/>
            <a:ext cx="8496776" cy="3326130"/>
          </a:xfrm>
        </p:spPr>
        <p:txBody>
          <a:bodyPr lIns="0" tIns="0" rIns="0" bIns="0"/>
          <a:lstStyle/>
          <a:p>
            <a:pPr lvl="1" indent="-308610" algn="l">
              <a:lnSpc>
                <a:spcPct val="95000"/>
              </a:lnSpc>
              <a:spcBef>
                <a:spcPct val="0"/>
              </a:spcBef>
              <a:buClr>
                <a:srgbClr val="FFFFFF"/>
              </a:buClr>
              <a:buFontTx/>
              <a:buChar char="•"/>
            </a:pPr>
            <a:r>
              <a:rPr lang="en-US" b="1" i="1" dirty="0" smtClean="0">
                <a:solidFill>
                  <a:schemeClr val="tx1"/>
                </a:solidFill>
                <a:latin typeface="Arial" pitchFamily="34" charset="0"/>
              </a:rPr>
              <a:t>«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Декларация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о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социальных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правовых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принципах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касающихся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защиты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благополучия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особенно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при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передаче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на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воспитание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их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усыновлении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на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национальном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и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международном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</a:rPr>
              <a:t>уровнях</a:t>
            </a:r>
            <a:r>
              <a:rPr lang="en-US" b="1" i="1" dirty="0" smtClean="0">
                <a:solidFill>
                  <a:schemeClr val="tx1"/>
                </a:solidFill>
                <a:latin typeface="Arial" pitchFamily="34" charset="0"/>
              </a:rPr>
              <a:t>»</a:t>
            </a:r>
            <a:endParaRPr lang="en-US" i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55368" cy="1345883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28595" y="1714488"/>
            <a:ext cx="8345359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>
                <a:latin typeface="Arial" pitchFamily="34" charset="0"/>
              </a:rPr>
              <a:t>«</a:t>
            </a:r>
            <a:r>
              <a:rPr lang="en-US" sz="2800" b="1" dirty="0" err="1">
                <a:latin typeface="Arial" pitchFamily="34" charset="0"/>
              </a:rPr>
              <a:t>Об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основных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гарантиях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прав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ребенка</a:t>
            </a:r>
            <a:r>
              <a:rPr lang="en-US" sz="2800" b="1" dirty="0">
                <a:latin typeface="Arial" pitchFamily="34" charset="0"/>
              </a:rPr>
              <a:t> в </a:t>
            </a:r>
            <a:r>
              <a:rPr lang="en-US" sz="2800" b="1" dirty="0" err="1">
                <a:latin typeface="Arial" pitchFamily="34" charset="0"/>
              </a:rPr>
              <a:t>Российской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Федерации</a:t>
            </a:r>
            <a:r>
              <a:rPr lang="en-US" sz="2800" b="1" dirty="0">
                <a:latin typeface="Arial" pitchFamily="34" charset="0"/>
              </a:rPr>
              <a:t>», </a:t>
            </a:r>
            <a:r>
              <a:rPr lang="en-US" sz="2800" b="1" dirty="0" err="1">
                <a:latin typeface="Arial" pitchFamily="34" charset="0"/>
              </a:rPr>
              <a:t>принятый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Государственной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Думой</a:t>
            </a:r>
            <a:r>
              <a:rPr lang="en-US" sz="2800" b="1" dirty="0">
                <a:latin typeface="Arial" pitchFamily="34" charset="0"/>
              </a:rPr>
              <a:t> 3 </a:t>
            </a:r>
            <a:r>
              <a:rPr lang="en-US" sz="2800" b="1" dirty="0" err="1">
                <a:latin typeface="Arial" pitchFamily="34" charset="0"/>
              </a:rPr>
              <a:t>июля</a:t>
            </a:r>
            <a:r>
              <a:rPr lang="en-US" sz="2800" b="1" dirty="0">
                <a:latin typeface="Arial" pitchFamily="34" charset="0"/>
              </a:rPr>
              <a:t> 1998 </a:t>
            </a:r>
            <a:r>
              <a:rPr lang="en-US" sz="2800" b="1" dirty="0" err="1">
                <a:latin typeface="Arial" pitchFamily="34" charset="0"/>
              </a:rPr>
              <a:t>года</a:t>
            </a:r>
            <a:r>
              <a:rPr lang="en-US" sz="2800" b="1" dirty="0">
                <a:latin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</a:rPr>
              <a:t>одобренный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Советом</a:t>
            </a:r>
            <a:r>
              <a:rPr lang="en-US" sz="2800" b="1" dirty="0">
                <a:latin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</a:rPr>
              <a:t>Федерации</a:t>
            </a:r>
            <a:r>
              <a:rPr lang="en-US" sz="2800" b="1" dirty="0">
                <a:latin typeface="Arial" pitchFamily="34" charset="0"/>
              </a:rPr>
              <a:t> 9 </a:t>
            </a:r>
            <a:r>
              <a:rPr lang="en-US" sz="2800" b="1" dirty="0" err="1">
                <a:latin typeface="Arial" pitchFamily="34" charset="0"/>
              </a:rPr>
              <a:t>июля</a:t>
            </a:r>
            <a:r>
              <a:rPr lang="en-US" sz="2800" b="1" dirty="0">
                <a:latin typeface="Arial" pitchFamily="34" charset="0"/>
              </a:rPr>
              <a:t> 1998 </a:t>
            </a:r>
            <a:r>
              <a:rPr lang="en-US" sz="2800" b="1" dirty="0" err="1">
                <a:latin typeface="Arial" pitchFamily="34" charset="0"/>
              </a:rPr>
              <a:t>года</a:t>
            </a:r>
            <a:r>
              <a:rPr lang="en-US" sz="2800" b="1" dirty="0">
                <a:latin typeface="Arial" pitchFamily="34" charset="0"/>
              </a:rPr>
              <a:t>.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28596" y="3857628"/>
            <a:ext cx="8405336" cy="93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3200" b="1" dirty="0" err="1">
                <a:latin typeface="Arial" pitchFamily="34" charset="0"/>
              </a:rPr>
              <a:t>Права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ребенка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закреплены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Гражданским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кодексом</a:t>
            </a:r>
            <a:r>
              <a:rPr lang="en-US" sz="3200" b="1" dirty="0">
                <a:latin typeface="Arial" pitchFamily="34" charset="0"/>
              </a:rPr>
              <a:t> РФ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21494" y="5379244"/>
            <a:ext cx="5765018" cy="46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3200" b="1" dirty="0" err="1">
                <a:latin typeface="Arial" pitchFamily="34" charset="0"/>
              </a:rPr>
              <a:t>Семейный</a:t>
            </a:r>
            <a:r>
              <a:rPr lang="en-US" sz="3200" b="1" dirty="0">
                <a:latin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</a:rPr>
              <a:t>кодекс</a:t>
            </a:r>
            <a:r>
              <a:rPr lang="en-US" sz="3200" b="1" dirty="0">
                <a:latin typeface="Arial" pitchFamily="34" charset="0"/>
              </a:rPr>
              <a:t> РФ.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55368" cy="1454466"/>
          </a:xfrm>
          <a:prstGeom prst="round2DiagRect">
            <a:avLst/>
          </a:prstGeom>
          <a:noFill/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00034" y="1857364"/>
            <a:ext cx="8193881" cy="421038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>
            <a:spAutoFit/>
          </a:bodyPr>
          <a:lstStyle/>
          <a:p>
            <a:pPr lvl="1" indent="-308610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 "/>
            </a:pPr>
            <a:endParaRPr lang="en-US" sz="3200" u="sng" dirty="0">
              <a:latin typeface="Arial" pitchFamily="34" charset="0"/>
            </a:endParaRPr>
          </a:p>
          <a:p>
            <a:pPr lvl="1" indent="-308610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•"/>
            </a:pPr>
            <a:r>
              <a:rPr lang="en-US" sz="3200" u="sng" dirty="0" err="1">
                <a:latin typeface="Arial" pitchFamily="34" charset="0"/>
              </a:rPr>
              <a:t>Дееспособность</a:t>
            </a:r>
            <a:r>
              <a:rPr lang="en-US" sz="3200" u="sng" dirty="0">
                <a:latin typeface="Arial" pitchFamily="34" charset="0"/>
              </a:rPr>
              <a:t> </a:t>
            </a:r>
            <a:r>
              <a:rPr lang="en-US" sz="3200" u="sng" dirty="0" err="1">
                <a:latin typeface="Arial" pitchFamily="34" charset="0"/>
              </a:rPr>
              <a:t>гражданина</a:t>
            </a:r>
            <a:r>
              <a:rPr lang="en-US" sz="3200" u="sng" dirty="0">
                <a:latin typeface="Arial" pitchFamily="34" charset="0"/>
              </a:rPr>
              <a:t> </a:t>
            </a:r>
            <a:r>
              <a:rPr lang="en-US" sz="3200" dirty="0">
                <a:latin typeface="Arial" pitchFamily="34" charset="0"/>
              </a:rPr>
              <a:t>– </a:t>
            </a:r>
            <a:endParaRPr lang="en-US" sz="3200" dirty="0"/>
          </a:p>
          <a:p>
            <a:pPr lvl="1" indent="-308610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•"/>
            </a:pPr>
            <a:r>
              <a:rPr lang="en-US" sz="3200" dirty="0" err="1">
                <a:latin typeface="Arial" pitchFamily="34" charset="0"/>
              </a:rPr>
              <a:t>способность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гражданина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своими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действиями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приобретать</a:t>
            </a:r>
            <a:r>
              <a:rPr lang="en-US" sz="3200" dirty="0">
                <a:latin typeface="Arial" pitchFamily="34" charset="0"/>
              </a:rPr>
              <a:t> и </a:t>
            </a:r>
            <a:r>
              <a:rPr lang="en-US" sz="3200" dirty="0" err="1">
                <a:latin typeface="Arial" pitchFamily="34" charset="0"/>
              </a:rPr>
              <a:t>осуществлять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гражданские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права</a:t>
            </a:r>
            <a:r>
              <a:rPr lang="en-US" sz="3200" dirty="0">
                <a:latin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</a:rPr>
              <a:t>создавать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своими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действиями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гражданские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обязанности</a:t>
            </a:r>
            <a:r>
              <a:rPr lang="en-US" sz="3200" dirty="0">
                <a:latin typeface="Arial" pitchFamily="34" charset="0"/>
              </a:rPr>
              <a:t> и </a:t>
            </a:r>
            <a:r>
              <a:rPr lang="en-US" sz="3200" dirty="0" err="1">
                <a:latin typeface="Arial" pitchFamily="34" charset="0"/>
              </a:rPr>
              <a:t>таким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образом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являться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полноправным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членом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гражданского</a:t>
            </a:r>
            <a:r>
              <a:rPr lang="en-US" sz="3200" dirty="0">
                <a:latin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</a:rPr>
              <a:t>общества</a:t>
            </a:r>
            <a:endParaRPr lang="en-US" sz="32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">
  <a:themeElements>
    <a:clrScheme name="Welcome">
      <a:dk1>
        <a:sysClr val="windowText" lastClr="000000"/>
      </a:dk1>
      <a:lt1>
        <a:sysClr val="window" lastClr="FFFFFF"/>
      </a:lt1>
      <a:dk2>
        <a:srgbClr val="00272B"/>
      </a:dk2>
      <a:lt2>
        <a:srgbClr val="F7F7FF"/>
      </a:lt2>
      <a:accent1>
        <a:srgbClr val="006AED"/>
      </a:accent1>
      <a:accent2>
        <a:srgbClr val="0087BF"/>
      </a:accent2>
      <a:accent3>
        <a:srgbClr val="5D974B"/>
      </a:accent3>
      <a:accent4>
        <a:srgbClr val="9DBB3F"/>
      </a:accent4>
      <a:accent5>
        <a:srgbClr val="C77CC7"/>
      </a:accent5>
      <a:accent6>
        <a:srgbClr val="996699"/>
      </a:accent6>
      <a:hlink>
        <a:srgbClr val="E78707"/>
      </a:hlink>
      <a:folHlink>
        <a:srgbClr val="C618BA"/>
      </a:folHlink>
    </a:clrScheme>
    <a:fontScheme name="Welcome">
      <a:majorFont>
        <a:latin typeface="Book Antiqua"/>
        <a:ea typeface=""/>
        <a:cs typeface=""/>
        <a:font script="Jpan" typeface="ＭＳ Ｐゴシック"/>
        <a:font script="Hang" typeface="돋움"/>
        <a:font script="Hans" typeface="华文中宋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ajorFont>
      <a:min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 Roman"/>
        <a:font script="Hebr" typeface="Times New 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 Cherokee"/>
        <a:font script="Yiii" typeface="Microsoft Yi  Baiti"/>
        <a:font script="Tibt" typeface="Microsoft  Himalaya"/>
        <a:font script="Thaa" typeface="MV Boli"/>
        <a:font script="Deva" typeface="Mangal"/>
        <a:font script="Telu" typeface="Gautami"/>
        <a:font script="Taml" typeface="Latha"/>
        <a:font script="Syrc" typeface="Estrangelo  Edessa"/>
        <a:font script="Orya" typeface="Kalinga"/>
        <a:font script="Mlym" typeface="Kartika"/>
        <a:font script="Laoo" typeface="DokChampa"/>
        <a:font script="Sinh" typeface="Iskoola Pota"/>
        <a:font script="Mong" typeface="Mongolian  Baiti"/>
        <a:font script="Viet" typeface="Times New  Roman"/>
        <a:font script="Uigh" typeface="Microsoft  Uighur"/>
      </a:minorFont>
    </a:fontScheme>
    <a:fmtScheme name="Welcome">
      <a:fillStyleLst>
        <a:solidFill>
          <a:schemeClr val="phClr">
            <a:tint val="100000"/>
            <a:shade val="100000"/>
            <a:hueMod val="100000"/>
            <a:satMod val="15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gradFill flip="none" rotWithShape="1">
          <a:gsLst>
            <a:gs pos="0">
              <a:schemeClr val="phClr">
                <a:tint val="70000"/>
              </a:schemeClr>
            </a:gs>
            <a:gs pos="30000">
              <a:schemeClr val="phClr">
                <a:tint val="90000"/>
              </a:schemeClr>
            </a:gs>
            <a:gs pos="88000">
              <a:schemeClr val="phClr">
                <a:shade val="30000"/>
              </a:schemeClr>
            </a:gs>
            <a:gs pos="100000">
              <a:schemeClr val="phClr">
                <a:shade val="20000"/>
              </a:schemeClr>
            </a:gs>
          </a:gsLst>
          <a:lin ang="5400000" scaled="1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outerShdw blurRad="39000" dist="25400" dir="5400000">
              <a:srgbClr val="000000">
                <a:alpha val="40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30000"/>
                <a:hueMod val="100000"/>
              </a:schemeClr>
            </a:gs>
            <a:gs pos="20000">
              <a:schemeClr val="phClr">
                <a:tint val="100000"/>
                <a:shade val="100000"/>
                <a:hueMod val="1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30000"/>
                <a:hueMod val="100000"/>
                <a:satMod val="1600000"/>
              </a:schemeClr>
            </a:gs>
            <a:gs pos="20000">
              <a:schemeClr val="phClr">
                <a:tint val="100000"/>
                <a:shade val="100000"/>
                <a:hueMod val="100000"/>
                <a:satMod val="5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</Template>
  <TotalTime>54</TotalTime>
  <Words>548</Words>
  <Application>Microsoft Office PowerPoint</Application>
  <PresentationFormat>Экран (4:3)</PresentationFormat>
  <Paragraphs>60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Welcome</vt:lpstr>
      <vt:lpstr>         Права  ребёнка</vt:lpstr>
      <vt:lpstr>РЕБЕНОК ИМЕЕТ ПРАВО: </vt:lpstr>
      <vt:lpstr>Слайд 3</vt:lpstr>
      <vt:lpstr>Важные телефоны</vt:lpstr>
      <vt:lpstr>Слайд 5</vt:lpstr>
      <vt:lpstr>Слайд 6</vt:lpstr>
      <vt:lpstr>Слайд 7</vt:lpstr>
      <vt:lpstr>Слайд 8</vt:lpstr>
      <vt:lpstr>Слайд 9</vt:lpstr>
      <vt:lpstr>Слайд 10</vt:lpstr>
      <vt:lpstr>Возраст: от 0 месяцев до 6 лет</vt:lpstr>
      <vt:lpstr>Дети имеют право на воспитание в семейном окружении или быть на попечении тех, кто обеспечит им наилучший уход</vt:lpstr>
      <vt:lpstr>Возраст: от 14 лет до 18 лет</vt:lpstr>
      <vt:lpstr>Дети иемеют право на бесплатное образование</vt:lpstr>
      <vt:lpstr>Тебе 14 лет</vt:lpstr>
      <vt:lpstr>Помни, что:</vt:lpstr>
      <vt:lpstr>Тебе 15 лет</vt:lpstr>
      <vt:lpstr>Тебе 16 лет</vt:lpstr>
      <vt:lpstr>Тебе 17 лет</vt:lpstr>
      <vt:lpstr>Тебе исполнилось 18 лет! </vt:lpstr>
      <vt:lpstr>Дети-инвалиды имеют право на особую заботу и обучение</vt:lpstr>
      <vt:lpstr>Дети не должны использоваться в качестве дешёвой рабочей силы</vt:lpstr>
      <vt:lpstr>Дети имеют право на приемлемый уровень жизни</vt:lpstr>
      <vt:lpstr>Дети имеют право на медицинский уход</vt:lpstr>
      <vt:lpstr>Дети имеют право на достаточное питание и достаточное количество чистой воды</vt:lpstr>
      <vt:lpstr>Дети имеют право говорить на своём родном языке, исповедовать свою религию, соблюдать робряды своей культуры</vt:lpstr>
      <vt:lpstr>Счастья и солнца вам, дети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 ребёнка</dc:title>
  <dc:creator>ADM</dc:creator>
  <cp:lastModifiedBy>ADM</cp:lastModifiedBy>
  <cp:revision>6</cp:revision>
  <dcterms:created xsi:type="dcterms:W3CDTF">2010-08-28T10:18:48Z</dcterms:created>
  <dcterms:modified xsi:type="dcterms:W3CDTF">2010-08-28T11:13:30Z</dcterms:modified>
</cp:coreProperties>
</file>