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8/28/2010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org/russia/ru" TargetMode="External"/><Relationship Id="rId2" Type="http://schemas.openxmlformats.org/officeDocument/2006/relationships/hyperlink" Target="http://www.ombudsman.mo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cc.ru/" TargetMode="External"/><Relationship Id="rId5" Type="http://schemas.openxmlformats.org/officeDocument/2006/relationships/hyperlink" Target="http://www.detirossii.ru/" TargetMode="External"/><Relationship Id="rId4" Type="http://schemas.openxmlformats.org/officeDocument/2006/relationships/hyperlink" Target="http://www.pravorebenka.narod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4429125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Права  </a:t>
            </a: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ребёнка</a:t>
            </a:r>
            <a:endParaRPr lang="ru-RU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2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0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55368" cy="1345883"/>
          </a:xfrm>
          <a:prstGeom prst="round2Diag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42910" y="1928802"/>
            <a:ext cx="811672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3200" b="1" u="sng" dirty="0" err="1">
                <a:latin typeface="Arial" pitchFamily="34" charset="0"/>
              </a:rPr>
              <a:t>Эмансипация</a:t>
            </a:r>
            <a:r>
              <a:rPr lang="en-US" sz="3200" b="1" dirty="0">
                <a:latin typeface="Arial" pitchFamily="34" charset="0"/>
              </a:rPr>
              <a:t> - </a:t>
            </a:r>
            <a:r>
              <a:rPr lang="en-US" sz="3200" b="1" dirty="0" err="1">
                <a:latin typeface="Arial" pitchFamily="34" charset="0"/>
              </a:rPr>
              <a:t>это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новое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основание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для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признания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несовершеннолетнего</a:t>
            </a:r>
            <a:r>
              <a:rPr lang="en-US" sz="3200" b="1" dirty="0">
                <a:latin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</a:rPr>
              <a:t>достигшего</a:t>
            </a:r>
            <a:r>
              <a:rPr lang="en-US" sz="3200" b="1" dirty="0">
                <a:latin typeface="Arial" pitchFamily="34" charset="0"/>
              </a:rPr>
              <a:t> 16 </a:t>
            </a:r>
            <a:r>
              <a:rPr lang="en-US" sz="3200" b="1" dirty="0" err="1">
                <a:latin typeface="Arial" pitchFamily="34" charset="0"/>
              </a:rPr>
              <a:t>лет</a:t>
            </a:r>
            <a:r>
              <a:rPr lang="en-US" sz="3200" b="1" dirty="0">
                <a:latin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</a:rPr>
              <a:t>полностью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дееспособным</a:t>
            </a:r>
            <a:r>
              <a:rPr lang="en-US" sz="3200" b="1" dirty="0">
                <a:latin typeface="Arial" pitchFamily="34" charset="0"/>
              </a:rPr>
              <a:t>. </a:t>
            </a:r>
            <a:r>
              <a:rPr lang="en-US" sz="3200" b="1" dirty="0" err="1">
                <a:latin typeface="Arial" pitchFamily="34" charset="0"/>
              </a:rPr>
              <a:t>Для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этого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необходимо</a:t>
            </a:r>
            <a:r>
              <a:rPr lang="en-US" sz="3200" b="1" dirty="0">
                <a:latin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</a:rPr>
              <a:t>чтобы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несовершеннолетний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имел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самостоятельный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доход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на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основе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постоянной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работы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по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трудовому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договору</a:t>
            </a:r>
            <a:r>
              <a:rPr lang="en-US" sz="3200" b="1" dirty="0">
                <a:latin typeface="Arial" pitchFamily="34" charset="0"/>
              </a:rPr>
              <a:t> (</a:t>
            </a:r>
            <a:r>
              <a:rPr lang="en-US" sz="3200" b="1" dirty="0" err="1">
                <a:latin typeface="Arial" pitchFamily="34" charset="0"/>
              </a:rPr>
              <a:t>контракту</a:t>
            </a:r>
            <a:r>
              <a:rPr lang="en-US" sz="3200" b="1" dirty="0">
                <a:latin typeface="Arial" pitchFamily="34" charset="0"/>
              </a:rPr>
              <a:t>) </a:t>
            </a:r>
            <a:r>
              <a:rPr lang="en-US" sz="3200" b="1" dirty="0" err="1">
                <a:latin typeface="Arial" pitchFamily="34" charset="0"/>
              </a:rPr>
              <a:t>или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предпринимательской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деятельности</a:t>
            </a:r>
            <a:r>
              <a:rPr lang="en-US" sz="3200" b="1" dirty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Возраст: от 0 месяцев до 6 </a:t>
            </a:r>
            <a:r>
              <a:rPr lang="ru-RU" b="1" dirty="0" smtClean="0"/>
              <a:t>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/>
              <a:t>Тебя называют: ребенок</a:t>
            </a:r>
            <a:br>
              <a:rPr lang="ru-RU" sz="3600" b="1" dirty="0"/>
            </a:br>
            <a:r>
              <a:rPr lang="ru-RU" sz="3600" b="1" dirty="0"/>
              <a:t>Твоя дееспособность:</a:t>
            </a:r>
            <a:r>
              <a:rPr lang="ru-RU" sz="3600" dirty="0"/>
              <a:t> </a:t>
            </a:r>
            <a:r>
              <a:rPr lang="ru-RU" sz="3600" i="1" dirty="0"/>
              <a:t>вообще </a:t>
            </a:r>
            <a:r>
              <a:rPr lang="ru-RU" sz="3600" b="1" i="1" dirty="0"/>
              <a:t>недееспособный</a:t>
            </a:r>
            <a:r>
              <a:rPr lang="ru-RU" sz="3600" i="1" dirty="0"/>
              <a:t>, это объясняется тем, что ребенок в силу своих малых лет, не может понимать и отвечать за свои поступки.</a:t>
            </a:r>
            <a:endParaRPr lang="ru-RU" sz="3600" dirty="0"/>
          </a:p>
          <a:p>
            <a:r>
              <a:rPr lang="ru-RU" sz="3600" b="1" dirty="0"/>
              <a:t>Ты родился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Ты приобретаешь право на гражданство.</a:t>
            </a:r>
            <a:br>
              <a:rPr lang="ru-RU" sz="3600" dirty="0"/>
            </a:br>
            <a:r>
              <a:rPr lang="ru-RU" sz="3600" dirty="0"/>
              <a:t>Обладаешь </a:t>
            </a:r>
            <a:r>
              <a:rPr lang="ru-RU" sz="3600" b="1" dirty="0"/>
              <a:t>правоспособностью</a:t>
            </a:r>
            <a:r>
              <a:rPr lang="ru-RU" sz="3600" dirty="0"/>
              <a:t> по гражданскому праву.</a:t>
            </a:r>
            <a:br>
              <a:rPr lang="ru-RU" sz="3600" dirty="0"/>
            </a:br>
            <a:r>
              <a:rPr lang="ru-RU" sz="3600" dirty="0"/>
              <a:t>Имеешь право на имя, отчество и фамилию.</a:t>
            </a:r>
            <a:br>
              <a:rPr lang="ru-RU" sz="3600" dirty="0"/>
            </a:br>
            <a:r>
              <a:rPr lang="ru-RU" sz="3600" dirty="0"/>
              <a:t>Имеешь право жить и воспитываться в семье, знать своих родителей, получать от них защиту своих прав и законных интересов.</a:t>
            </a:r>
            <a:br>
              <a:rPr lang="ru-RU" sz="3600" dirty="0"/>
            </a:br>
            <a:r>
              <a:rPr lang="ru-RU" sz="3600" dirty="0"/>
              <a:t>На твое имя может быть открыт счет в банке.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Тебе 1, 5 года.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+ Имеешь право посещать ясли.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Тебе 3 года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+ Имеешь право посещать детский сад.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://www.dobrieskazki.ru/dobroe/prav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643446"/>
            <a:ext cx="13716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9338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Дети имеют право на воспитание в семейном окружении или быть на попечении тех, кто обеспечит им наилучший уход</a:t>
            </a:r>
          </a:p>
        </p:txBody>
      </p:sp>
      <p:pic>
        <p:nvPicPr>
          <p:cNvPr id="44034" name="Picture 2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388350" cy="6151563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Возраст: от 14 лет до 18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Тебя называют: ребенок или несовершеннолетний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Твоя дееспособность: </a:t>
            </a:r>
            <a:r>
              <a:rPr lang="ru-RU" i="1" dirty="0"/>
              <a:t>ты набрал уже некоторый жизненный опыт, можешь осознавать и отвечать за свои поступки. Поэтому закон дает тебе право самостоятельно распоряжаться своими заработком, стипендией и иными доходами, совершать мелкие бытовые и некоторые другие сделки. Ты можешь вносить вклады в кредитные учреждения и распоряжаться и осуществлять авторские права. Также ты можешь осуществлять права автора произведения науки, литературы или искусства, изобретения или иного охраняемого законом результата своей интеллектуальной деятельности. Остальные же сделки ты можешь осуществлять с письменного согласия родителей, усыновителей, опекунов.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36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Дети иемеют право на бесплатное образование</a:t>
            </a:r>
          </a:p>
        </p:txBody>
      </p:sp>
      <p:pic>
        <p:nvPicPr>
          <p:cNvPr id="38914" name="Picture 2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353425" cy="6124575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/>
              <a:t>Тебе 14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 этого возраста ты обязан иметь паспорт гражданина Российской Федерации.</a:t>
            </a:r>
            <a:br>
              <a:rPr lang="ru-RU" dirty="0"/>
            </a:br>
            <a:r>
              <a:rPr lang="ru-RU" dirty="0"/>
              <a:t>С этого возраста ты даешь письменное согласие для выхода из гражданства российской федерации вместе с родителями.</a:t>
            </a:r>
            <a:br>
              <a:rPr lang="ru-RU" dirty="0"/>
            </a:br>
            <a:r>
              <a:rPr lang="ru-RU" dirty="0"/>
              <a:t>Можешь выбирать себе место жительства (с согласия родителей).</a:t>
            </a:r>
            <a:br>
              <a:rPr lang="ru-RU" dirty="0"/>
            </a:br>
            <a:r>
              <a:rPr lang="ru-RU" dirty="0"/>
              <a:t>С письменного согласия родителей (усыновителей или опекунов) вправе совершать любые сделки.</a:t>
            </a:r>
            <a:br>
              <a:rPr lang="ru-RU" dirty="0"/>
            </a:br>
            <a:r>
              <a:rPr lang="ru-RU" dirty="0"/>
              <a:t>Вправе распоряжаться своими заработком, стипендией и иными доходами.</a:t>
            </a:r>
            <a:br>
              <a:rPr lang="ru-RU" dirty="0"/>
            </a:br>
            <a:r>
              <a:rPr lang="ru-RU" dirty="0"/>
              <a:t>Можешь осуществлять права автора произведения науки, литературы или искусства, изобретения или иного охраняемого законом результата своей интеллектуальной деятельности.</a:t>
            </a:r>
            <a:br>
              <a:rPr lang="ru-RU" dirty="0"/>
            </a:br>
            <a:r>
              <a:rPr lang="ru-RU" dirty="0"/>
              <a:t>Имеешь право вносить вклады в кредитные учреждения и распоряжаться ими.</a:t>
            </a:r>
            <a:br>
              <a:rPr lang="ru-RU" dirty="0"/>
            </a:br>
            <a:r>
              <a:rPr lang="ru-RU" dirty="0"/>
              <a:t>Допускается поступление на работу для выполнение в свободное от учебы время легкого труда (с согласия одного из родителей).</a:t>
            </a:r>
            <a:br>
              <a:rPr lang="ru-RU" dirty="0"/>
            </a:br>
            <a:r>
              <a:rPr lang="ru-RU" dirty="0"/>
              <a:t>Имеешь право требовать отмены усыновления.</a:t>
            </a:r>
            <a:br>
              <a:rPr lang="ru-RU" dirty="0"/>
            </a:br>
            <a:r>
              <a:rPr lang="ru-RU" dirty="0"/>
              <a:t>Имеешь право управлять велосипедом при движении по дорогам.</a:t>
            </a:r>
            <a:br>
              <a:rPr lang="ru-RU" dirty="0"/>
            </a:br>
            <a:r>
              <a:rPr lang="ru-RU" dirty="0"/>
              <a:t>Можешь вступать в молодежные общественные объединения.</a:t>
            </a:r>
            <a:br>
              <a:rPr lang="ru-RU" dirty="0"/>
            </a:b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i="1" dirty="0" smtClean="0"/>
              <a:t>Помни, что: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329642" cy="5340369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 С этого возраста ты самостоятельно несешь имущественную ответственность по совершенным тобой сделкам.</a:t>
            </a:r>
            <a:br>
              <a:rPr lang="ru-RU" sz="1400" dirty="0" smtClean="0"/>
            </a:br>
            <a:r>
              <a:rPr lang="ru-RU" sz="1400" dirty="0" smtClean="0"/>
              <a:t>Подлежишь уголовной ответственности за некоторые преступления:</a:t>
            </a:r>
            <a:br>
              <a:rPr lang="ru-RU" sz="1400" dirty="0" smtClean="0"/>
            </a:br>
            <a:r>
              <a:rPr lang="ru-RU" sz="1400" dirty="0" smtClean="0"/>
              <a:t>убийство</a:t>
            </a:r>
            <a:br>
              <a:rPr lang="ru-RU" sz="1400" dirty="0" smtClean="0"/>
            </a:br>
            <a:r>
              <a:rPr lang="ru-RU" sz="1400" dirty="0" smtClean="0"/>
              <a:t>умышленное причинение тяжкого вреда здоровью</a:t>
            </a:r>
            <a:br>
              <a:rPr lang="ru-RU" sz="1400" dirty="0" smtClean="0"/>
            </a:br>
            <a:r>
              <a:rPr lang="ru-RU" sz="1400" dirty="0" smtClean="0"/>
              <a:t>умышленное причинение средней тяжести вреда здоровью</a:t>
            </a:r>
            <a:br>
              <a:rPr lang="ru-RU" sz="1400" dirty="0" smtClean="0"/>
            </a:br>
            <a:r>
              <a:rPr lang="ru-RU" sz="1400" dirty="0" smtClean="0"/>
              <a:t>похищение человека, изнасилование</a:t>
            </a:r>
            <a:br>
              <a:rPr lang="ru-RU" sz="1400" dirty="0" smtClean="0"/>
            </a:br>
            <a:r>
              <a:rPr lang="ru-RU" sz="1400" dirty="0" smtClean="0"/>
              <a:t>насильственные действия сексуального характера</a:t>
            </a:r>
            <a:br>
              <a:rPr lang="ru-RU" sz="1400" dirty="0" smtClean="0"/>
            </a:br>
            <a:r>
              <a:rPr lang="ru-RU" sz="1400" dirty="0" smtClean="0"/>
              <a:t>кража</a:t>
            </a:r>
            <a:br>
              <a:rPr lang="ru-RU" sz="1400" dirty="0" smtClean="0"/>
            </a:br>
            <a:r>
              <a:rPr lang="ru-RU" sz="1400" dirty="0" smtClean="0"/>
              <a:t>грабеж</a:t>
            </a:r>
            <a:br>
              <a:rPr lang="ru-RU" sz="1400" dirty="0" smtClean="0"/>
            </a:br>
            <a:r>
              <a:rPr lang="ru-RU" sz="1400" dirty="0" smtClean="0"/>
              <a:t>разбой</a:t>
            </a:r>
            <a:br>
              <a:rPr lang="ru-RU" sz="1400" dirty="0" smtClean="0"/>
            </a:br>
            <a:r>
              <a:rPr lang="ru-RU" sz="1400" dirty="0" smtClean="0"/>
              <a:t>вымогательство</a:t>
            </a:r>
            <a:br>
              <a:rPr lang="ru-RU" sz="1400" dirty="0" smtClean="0"/>
            </a:br>
            <a:r>
              <a:rPr lang="ru-RU" sz="1400" dirty="0" smtClean="0"/>
              <a:t>неправомерное завладение автомобилем либо иным транспортным средством без цели хищения</a:t>
            </a:r>
            <a:br>
              <a:rPr lang="ru-RU" sz="1400" dirty="0" smtClean="0"/>
            </a:br>
            <a:r>
              <a:rPr lang="ru-RU" sz="1400" dirty="0" smtClean="0"/>
              <a:t>умышленно уничтожение или повреждение имущества при отягчающих обстоятельствах</a:t>
            </a:r>
            <a:br>
              <a:rPr lang="ru-RU" sz="1400" dirty="0" smtClean="0"/>
            </a:br>
            <a:r>
              <a:rPr lang="ru-RU" sz="1400" dirty="0" smtClean="0"/>
              <a:t>террористический акт</a:t>
            </a:r>
            <a:br>
              <a:rPr lang="ru-RU" sz="1400" dirty="0" smtClean="0"/>
            </a:br>
            <a:r>
              <a:rPr lang="ru-RU" sz="1400" dirty="0" smtClean="0"/>
              <a:t>захват заложника</a:t>
            </a:r>
            <a:br>
              <a:rPr lang="ru-RU" sz="1400" dirty="0" smtClean="0"/>
            </a:br>
            <a:r>
              <a:rPr lang="ru-RU" sz="1400" dirty="0" smtClean="0"/>
              <a:t>заведомо ложное сообщение об акте терроризма</a:t>
            </a:r>
            <a:br>
              <a:rPr lang="ru-RU" sz="1400" dirty="0" smtClean="0"/>
            </a:br>
            <a:r>
              <a:rPr lang="ru-RU" sz="1400" dirty="0" smtClean="0"/>
              <a:t>хулиганство при отягчающих обстоятельствах</a:t>
            </a:r>
            <a:br>
              <a:rPr lang="ru-RU" sz="1400" dirty="0" smtClean="0"/>
            </a:br>
            <a:r>
              <a:rPr lang="ru-RU" sz="1400" dirty="0" smtClean="0"/>
              <a:t>вандализм</a:t>
            </a:r>
            <a:br>
              <a:rPr lang="ru-RU" sz="1400" dirty="0" smtClean="0"/>
            </a:br>
            <a:r>
              <a:rPr lang="ru-RU" sz="1400" dirty="0" smtClean="0"/>
              <a:t>хищение либо вымогательство оружия</a:t>
            </a:r>
            <a:br>
              <a:rPr lang="ru-RU" sz="1400" dirty="0" smtClean="0"/>
            </a:br>
            <a:r>
              <a:rPr lang="ru-RU" sz="1400" dirty="0" smtClean="0"/>
              <a:t>боеприпасов, взрывчатых веществ и взрывчатых устройств</a:t>
            </a:r>
            <a:br>
              <a:rPr lang="ru-RU" sz="1400" dirty="0" smtClean="0"/>
            </a:br>
            <a:r>
              <a:rPr lang="ru-RU" sz="1400" dirty="0" smtClean="0"/>
              <a:t>хищение либо вымогательство наркотических средств или психотропных веществ</a:t>
            </a:r>
            <a:br>
              <a:rPr lang="ru-RU" sz="1400" dirty="0" smtClean="0"/>
            </a:br>
            <a:r>
              <a:rPr lang="ru-RU" sz="1400" dirty="0" smtClean="0"/>
              <a:t>приведение в негодность транспортных средств или путей сообщения.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Тебе 15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Имеешь право заключать трудовой договор для выполнения легкого труда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716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/>
              <a:t>Тебе 16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Ты можешь быть объявлен полностью дееспособным (эмансипация), если работаешь по трудовому договору, в том числе по контракту, или с согласия родителей, усыновителей или попечителя занимаешься предпринимательской деятельностью. </a:t>
            </a:r>
            <a:br>
              <a:rPr lang="ru-RU" b="1" dirty="0"/>
            </a:br>
            <a:r>
              <a:rPr lang="ru-RU" b="1" dirty="0"/>
              <a:t>Можешь быть членом кооператива.</a:t>
            </a:r>
            <a:br>
              <a:rPr lang="ru-RU" b="1" dirty="0"/>
            </a:br>
            <a:r>
              <a:rPr lang="ru-RU" b="1" dirty="0"/>
              <a:t>Имеешь право на управление мотоциклом, мотороллером и другими </a:t>
            </a:r>
            <a:r>
              <a:rPr lang="ru-RU" b="1" dirty="0" err="1"/>
              <a:t>мототранспортными</a:t>
            </a:r>
            <a:r>
              <a:rPr lang="ru-RU" b="1" dirty="0"/>
              <a:t> средствами.</a:t>
            </a:r>
            <a:br>
              <a:rPr lang="ru-RU" b="1" dirty="0"/>
            </a:br>
            <a:r>
              <a:rPr lang="ru-RU" b="1" dirty="0"/>
              <a:t>Имеешь право на заключение трудового договора.</a:t>
            </a:r>
            <a:br>
              <a:rPr lang="ru-RU" b="1" dirty="0"/>
            </a:br>
            <a:r>
              <a:rPr lang="ru-RU" b="1" dirty="0"/>
              <a:t>Можешь вступить в брак, но при наличии уважительных причин (беременность, рождение ребенка) и с разрешение органов местного самоуправления.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Помни, что: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 этого момента ты подлежишь административной ответственности; несешь уголовную ответственность за любые преступления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Тебе 17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• Семнадцатилетний гражданин подлежит первоначальной постановке на воинский учет (выдается приписное свидетельство)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РЕБЕНОК ИМЕЕТ ПРАВО: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Право на жизнь. Право на имя.</a:t>
            </a:r>
          </a:p>
          <a:p>
            <a:r>
              <a:rPr lang="ru-RU" b="1" dirty="0" smtClean="0"/>
              <a:t>Право на гражданство.</a:t>
            </a:r>
          </a:p>
          <a:p>
            <a:r>
              <a:rPr lang="ru-RU" b="1" dirty="0" smtClean="0"/>
              <a:t>Отсутствие дискриминации.</a:t>
            </a:r>
          </a:p>
          <a:p>
            <a:r>
              <a:rPr lang="ru-RU" b="1" dirty="0" smtClean="0"/>
              <a:t>Право на свободу совести и религиозных убеждений.</a:t>
            </a:r>
          </a:p>
          <a:p>
            <a:r>
              <a:rPr lang="ru-RU" b="1" dirty="0" smtClean="0"/>
              <a:t>Право на жизнь с родителями.</a:t>
            </a:r>
          </a:p>
          <a:p>
            <a:r>
              <a:rPr lang="ru-RU" b="1" dirty="0" smtClean="0"/>
              <a:t>Право на труд.</a:t>
            </a:r>
          </a:p>
          <a:p>
            <a:r>
              <a:rPr lang="ru-RU" b="1" dirty="0" smtClean="0"/>
              <a:t>Право на отдых.</a:t>
            </a:r>
          </a:p>
          <a:p>
            <a:r>
              <a:rPr lang="ru-RU" b="1" dirty="0" smtClean="0"/>
              <a:t>Право на защиту жизни и здоровья.</a:t>
            </a:r>
          </a:p>
          <a:p>
            <a:r>
              <a:rPr lang="ru-RU" b="1" dirty="0" smtClean="0"/>
              <a:t>Право на образование.</a:t>
            </a:r>
          </a:p>
          <a:p>
            <a:r>
              <a:rPr lang="ru-RU" b="1" dirty="0" smtClean="0"/>
              <a:t>Право на отсутствие рабства.</a:t>
            </a:r>
          </a:p>
          <a:p>
            <a:r>
              <a:rPr lang="ru-RU" b="1" dirty="0" smtClean="0"/>
              <a:t>Право на жилище.</a:t>
            </a:r>
          </a:p>
          <a:p>
            <a:r>
              <a:rPr lang="ru-RU" b="1" dirty="0" smtClean="0"/>
              <a:t>Право на свободу слова.</a:t>
            </a:r>
          </a:p>
          <a:p>
            <a:r>
              <a:rPr lang="ru-RU" b="1" dirty="0" smtClean="0"/>
              <a:t>Право на получение информации.</a:t>
            </a:r>
          </a:p>
          <a:p>
            <a:r>
              <a:rPr lang="ru-RU" b="1" dirty="0" smtClean="0"/>
              <a:t>Право пользоваться достижениями культуры.</a:t>
            </a:r>
          </a:p>
          <a:p>
            <a:r>
              <a:rPr lang="ru-RU" b="1" dirty="0" smtClean="0"/>
              <a:t>Право участвовать в научно-техническом, художественном творчестве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8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Тебе исполнилось 18 лет!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Поздравляем! Ты теперь совершеннолетний, а это значит, что ты становишься полностью дееспособным и можешь своими действиями приобретать любые права и налагать на себя любые обязанности.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99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Дети-инвалиды имеют право на особую заботу и обучение</a:t>
            </a:r>
          </a:p>
        </p:txBody>
      </p:sp>
      <p:pic>
        <p:nvPicPr>
          <p:cNvPr id="46082" name="Picture 2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8208963" cy="60198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852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Дети не должны использоваться в качестве дешёвой рабочей силы</a:t>
            </a:r>
          </a:p>
        </p:txBody>
      </p:sp>
      <p:pic>
        <p:nvPicPr>
          <p:cNvPr id="45058" name="Picture 2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064500" cy="5913438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08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Дети имеют право на приемлемый уровень жизни</a:t>
            </a:r>
          </a:p>
        </p:txBody>
      </p:sp>
      <p:pic>
        <p:nvPicPr>
          <p:cNvPr id="43010" name="Picture 2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5113"/>
            <a:ext cx="8280400" cy="6072187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708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Дети имеют право на медицинский уход</a:t>
            </a:r>
          </a:p>
        </p:txBody>
      </p:sp>
      <p:pic>
        <p:nvPicPr>
          <p:cNvPr id="41986" name="Picture 2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8137525" cy="5967413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852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Дети имеют право на достаточное питание и достаточное количество чистой воды</a:t>
            </a:r>
          </a:p>
        </p:txBody>
      </p:sp>
      <p:pic>
        <p:nvPicPr>
          <p:cNvPr id="40962" name="Picture 2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7993062" cy="5859463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36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Дети имеют право говорить на своём родном языке, исповедовать свою религию, соблюдать робряды своей культуры</a:t>
            </a:r>
          </a:p>
        </p:txBody>
      </p:sp>
      <p:pic>
        <p:nvPicPr>
          <p:cNvPr id="37890" name="Picture 2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316912" cy="6097588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420938"/>
            <a:ext cx="8229600" cy="1143000"/>
          </a:xfrm>
        </p:spPr>
        <p:txBody>
          <a:bodyPr/>
          <a:lstStyle/>
          <a:p>
            <a:r>
              <a:rPr lang="ru-RU"/>
              <a:t>Счастья и солнца вам, дети</a:t>
            </a:r>
          </a:p>
        </p:txBody>
      </p:sp>
      <p:pic>
        <p:nvPicPr>
          <p:cNvPr id="47106" name="Picture 2" descr="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6238"/>
            <a:ext cx="8424862" cy="6176962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142900"/>
          <a:ext cx="9144000" cy="21107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Arial"/>
                        </a:rPr>
                        <a:t>О защите прав и свобод ребенка, основных законах и нормативных актах Вы узнаете в этих книгах: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Всеобщая декларация прав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97145"/>
            <a:ext cx="2324673" cy="3389243"/>
          </a:xfrm>
          <a:prstGeom prst="rect">
            <a:avLst/>
          </a:prstGeom>
          <a:noFill/>
        </p:spPr>
      </p:pic>
      <p:pic>
        <p:nvPicPr>
          <p:cNvPr id="27653" name="Picture 5" descr="Об основных гарантиях прав ребенка в Российской Федер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928802"/>
            <a:ext cx="2357454" cy="3397414"/>
          </a:xfrm>
          <a:prstGeom prst="rect">
            <a:avLst/>
          </a:prstGeom>
          <a:noFill/>
        </p:spPr>
      </p:pic>
      <p:pic>
        <p:nvPicPr>
          <p:cNvPr id="27655" name="Picture 7" descr="Конвенция о правах ребенка и законодательство Российской Федерации в вопросах, ответах и комментария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143248"/>
            <a:ext cx="2357454" cy="3437036"/>
          </a:xfrm>
          <a:prstGeom prst="rect">
            <a:avLst/>
          </a:prstGeom>
          <a:noFill/>
        </p:spPr>
      </p:pic>
      <p:pic>
        <p:nvPicPr>
          <p:cNvPr id="27657" name="Picture 9" descr="Защита прав ребёнка. Вопросы и ответ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928802"/>
            <a:ext cx="2173432" cy="3334005"/>
          </a:xfrm>
          <a:prstGeom prst="rect">
            <a:avLst/>
          </a:prstGeom>
          <a:noFill/>
        </p:spPr>
      </p:pic>
      <p:pic>
        <p:nvPicPr>
          <p:cNvPr id="27659" name="Picture 11" descr="Права вашего ребён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161263"/>
            <a:ext cx="2500330" cy="3435238"/>
          </a:xfrm>
          <a:prstGeom prst="rect">
            <a:avLst/>
          </a:prstGeom>
          <a:noFill/>
        </p:spPr>
      </p:pic>
      <p:pic>
        <p:nvPicPr>
          <p:cNvPr id="27661" name="Picture 13" descr="Федеральные законы об образовании и правах ребенка с комментариям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3450540"/>
            <a:ext cx="2286016" cy="340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27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55" decel="100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155" decel="100000"/>
                                        <p:tgtEl>
                                          <p:spTgt spid="276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155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155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55" decel="10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155" decel="100000"/>
                                        <p:tgtEl>
                                          <p:spTgt spid="27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155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155" decel="100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155" decel="100000"/>
                                        <p:tgtEl>
                                          <p:spTgt spid="27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155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155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155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1155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155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Важные телефоны</a:t>
            </a:r>
            <a:endParaRPr lang="ru-RU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47500" lnSpcReduction="20000"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>УПОЛНОМОЧЕННЫЙ ПО ПРАВАМ РЕБЕНКА В ГОРОДЕ МОСКВЕ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>тел. 957-05-85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u="sng" dirty="0" smtClean="0">
                <a:solidFill>
                  <a:srgbClr val="394472"/>
                </a:solidFill>
                <a:latin typeface="Arial"/>
                <a:hlinkClick r:id="rId2"/>
              </a:rPr>
              <a:t>http://www.ombudsman.mos.ru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>ЮНИСЕФ – ДЕТСКИЙ ФОНД ОРГАНИЗАЦИИ ОБЪЕДИНЕННЫХ НАЦИЙ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>тел. 933-88-18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u="sng" dirty="0" smtClean="0">
                <a:solidFill>
                  <a:srgbClr val="394472"/>
                </a:solidFill>
                <a:latin typeface="Arial"/>
                <a:hlinkClick r:id="rId3"/>
              </a:rPr>
              <a:t>http://www.unicef.org/russia/ru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>ПРАВО РЕБЕНКА, РЕГИОНАЛЬНАЯ ОБЩЕСТВЕННАЯ ОРГАНИЗАЦИЯ СОДЕЙСТВИЯ ЗАЩИТЕ ПРАВ ДЕТЕЙ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>тел. (495) 623-17-84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u="sng" dirty="0" smtClean="0">
                <a:solidFill>
                  <a:srgbClr val="394472"/>
                </a:solidFill>
                <a:latin typeface="Arial"/>
                <a:hlinkClick r:id="rId4"/>
              </a:rPr>
              <a:t>http://www.pravorebenka.narod.ru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>«ГРАЖДАНСКОЕ ОБЩЕСТВО – ДЕТЯМ РОССИИ», ОБЩЕРОССИЙСКИЙ СОЮЗ ОБЩЕСТВЕНЫХ ОБЪЕДИНЕНИЙ, РАБОТАЮЩИХ В ИНТЕРЕСАХ ДЕТЕЙ РОССИИ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>тел. (495) 251-63-08; 251-63-12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u="sng" dirty="0" smtClean="0">
                <a:solidFill>
                  <a:srgbClr val="394472"/>
                </a:solidFill>
                <a:latin typeface="Arial"/>
                <a:hlinkClick r:id="rId5"/>
              </a:rPr>
              <a:t>http://www.detirossii.ru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>СОЮЗ СОЦИАЛЬНОЙ ЗАЩИТЫ ДЕТЕЙ, МЕЖДУНАРОДНАЯ ОБЩЕСТВЕННАЯ ОРГАНИЗАЦИЯ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>тел. 456-40-04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4000" b="1" u="sng" dirty="0" smtClean="0">
                <a:solidFill>
                  <a:srgbClr val="394472"/>
                </a:solidFill>
                <a:latin typeface="Arial"/>
                <a:hlinkClick r:id="rId6"/>
              </a:rPr>
              <a:t>http://www.uscc.ru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Arial"/>
              </a:rPr>
            </a:br>
            <a:endParaRPr lang="ru-RU" sz="4000" b="1" dirty="0" smtClean="0">
              <a:solidFill>
                <a:srgbClr val="333333"/>
              </a:solidFill>
              <a:latin typeface="Arial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8229600" cy="576899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Только родившись, человек приобретает по закону способность иметь </a:t>
            </a:r>
            <a:r>
              <a:rPr lang="ru-RU" b="1" dirty="0" smtClean="0"/>
              <a:t>права</a:t>
            </a:r>
            <a:r>
              <a:rPr lang="ru-RU" dirty="0" smtClean="0"/>
              <a:t> и нести </a:t>
            </a:r>
            <a:r>
              <a:rPr lang="ru-RU" b="1" dirty="0" smtClean="0"/>
              <a:t>обязанности</a:t>
            </a:r>
            <a:r>
              <a:rPr lang="ru-RU" dirty="0" smtClean="0"/>
              <a:t> - конституционные, семейные, гражданские, трудовые и т.д. Однако их реальное осуществление возможно лишь по мере взросления ребенка. С каждым годом объем твоей </a:t>
            </a:r>
            <a:r>
              <a:rPr lang="ru-RU" b="1" dirty="0" smtClean="0"/>
              <a:t>дееспособности*</a:t>
            </a:r>
            <a:r>
              <a:rPr lang="ru-RU" dirty="0" smtClean="0"/>
              <a:t> (способности своими действиями приобретать и осуществлять права, создавать для себя обязанности и исполнять их) увеличивается. И так же, как сосуд наполняется жидкостью до верха, так и дееспособность становится полной к 18 годам и ты </a:t>
            </a:r>
            <a:r>
              <a:rPr lang="ru-RU" dirty="0" smtClean="0"/>
              <a:t>становишься </a:t>
            </a:r>
            <a:r>
              <a:rPr lang="ru-RU" b="1" dirty="0" smtClean="0"/>
              <a:t>совершеннолетним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55368" cy="1345883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8654" y="2620328"/>
            <a:ext cx="7810976" cy="3326130"/>
          </a:xfrm>
        </p:spPr>
        <p:txBody>
          <a:bodyPr lIns="0" tIns="0" rIns="0" bIns="0">
            <a:normAutofit lnSpcReduction="10000"/>
          </a:bodyPr>
          <a:lstStyle/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Благополучие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детей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и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их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права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всегда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вызывали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пристальное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внимание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международного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сообщества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Еще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в 1924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году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Лига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Наций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приняла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Женевскую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декларацию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прав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ребенка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. В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то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время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права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детей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рассматривались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в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основном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в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контексте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мер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которые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необходимо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было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принять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в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отношении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рабства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детского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труда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торговли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детьми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и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проституции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несовершеннолетних</a:t>
            </a:r>
            <a:endParaRPr lang="en-US" sz="2000" b="1" dirty="0">
              <a:solidFill>
                <a:schemeClr val="tx1"/>
              </a:solidFill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b="1" dirty="0">
              <a:solidFill>
                <a:schemeClr val="tx1"/>
              </a:solidFill>
              <a:latin typeface="Arial" pitchFamily="34" charset="0"/>
            </a:endParaRPr>
          </a:p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В 1959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году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ООН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принимает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Декларацию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прав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ребенка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, в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которой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были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провозглашены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социальные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и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правовые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принципы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касающиеся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защиты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и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благополучия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</a:rPr>
              <a:t>детей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</a:pPr>
            <a:endParaRPr lang="en-US" sz="18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" y="285728"/>
            <a:ext cx="8981123" cy="1345883"/>
          </a:xfrm>
          <a:prstGeom prst="round2Diag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8654" y="2620328"/>
            <a:ext cx="8496776" cy="3326130"/>
          </a:xfrm>
        </p:spPr>
        <p:txBody>
          <a:bodyPr lIns="0" tIns="0" rIns="0" bIns="0"/>
          <a:lstStyle/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</a:rPr>
              <a:t>«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Декларация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о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социальных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и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правовых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принципах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касающихся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защиты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и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благополучия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детей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особенно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при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передаче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детей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на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воспитание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и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их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усыновлении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на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национальном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и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международном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</a:rPr>
              <a:t>уровнях</a:t>
            </a:r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</a:rPr>
              <a:t>»</a:t>
            </a:r>
            <a:endParaRPr lang="en-US" i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55368" cy="13458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28595" y="1714488"/>
            <a:ext cx="8345359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>
                <a:latin typeface="Arial" pitchFamily="34" charset="0"/>
              </a:rPr>
              <a:t>«</a:t>
            </a:r>
            <a:r>
              <a:rPr lang="en-US" sz="2800" b="1" dirty="0" err="1">
                <a:latin typeface="Arial" pitchFamily="34" charset="0"/>
              </a:rPr>
              <a:t>Об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основных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гарантиях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прав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ребенка</a:t>
            </a:r>
            <a:r>
              <a:rPr lang="en-US" sz="2800" b="1" dirty="0">
                <a:latin typeface="Arial" pitchFamily="34" charset="0"/>
              </a:rPr>
              <a:t> в </a:t>
            </a:r>
            <a:r>
              <a:rPr lang="en-US" sz="2800" b="1" dirty="0" err="1">
                <a:latin typeface="Arial" pitchFamily="34" charset="0"/>
              </a:rPr>
              <a:t>Российской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Федерации</a:t>
            </a:r>
            <a:r>
              <a:rPr lang="en-US" sz="2800" b="1" dirty="0">
                <a:latin typeface="Arial" pitchFamily="34" charset="0"/>
              </a:rPr>
              <a:t>», </a:t>
            </a:r>
            <a:r>
              <a:rPr lang="en-US" sz="2800" b="1" dirty="0" err="1">
                <a:latin typeface="Arial" pitchFamily="34" charset="0"/>
              </a:rPr>
              <a:t>принятый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Государственной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Думой</a:t>
            </a:r>
            <a:r>
              <a:rPr lang="en-US" sz="2800" b="1" dirty="0">
                <a:latin typeface="Arial" pitchFamily="34" charset="0"/>
              </a:rPr>
              <a:t> 3 </a:t>
            </a:r>
            <a:r>
              <a:rPr lang="en-US" sz="2800" b="1" dirty="0" err="1">
                <a:latin typeface="Arial" pitchFamily="34" charset="0"/>
              </a:rPr>
              <a:t>июля</a:t>
            </a:r>
            <a:r>
              <a:rPr lang="en-US" sz="2800" b="1" dirty="0">
                <a:latin typeface="Arial" pitchFamily="34" charset="0"/>
              </a:rPr>
              <a:t> 1998 </a:t>
            </a:r>
            <a:r>
              <a:rPr lang="en-US" sz="2800" b="1" dirty="0" err="1">
                <a:latin typeface="Arial" pitchFamily="34" charset="0"/>
              </a:rPr>
              <a:t>года</a:t>
            </a:r>
            <a:r>
              <a:rPr lang="en-US" sz="2800" b="1" dirty="0">
                <a:latin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</a:rPr>
              <a:t>одобренный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Советом</a:t>
            </a:r>
            <a:r>
              <a:rPr lang="en-US" sz="2800" b="1" dirty="0">
                <a:latin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</a:rPr>
              <a:t>Федерации</a:t>
            </a:r>
            <a:r>
              <a:rPr lang="en-US" sz="2800" b="1" dirty="0">
                <a:latin typeface="Arial" pitchFamily="34" charset="0"/>
              </a:rPr>
              <a:t> 9 </a:t>
            </a:r>
            <a:r>
              <a:rPr lang="en-US" sz="2800" b="1" dirty="0" err="1">
                <a:latin typeface="Arial" pitchFamily="34" charset="0"/>
              </a:rPr>
              <a:t>июля</a:t>
            </a:r>
            <a:r>
              <a:rPr lang="en-US" sz="2800" b="1" dirty="0">
                <a:latin typeface="Arial" pitchFamily="34" charset="0"/>
              </a:rPr>
              <a:t> 1998 </a:t>
            </a:r>
            <a:r>
              <a:rPr lang="en-US" sz="2800" b="1" dirty="0" err="1">
                <a:latin typeface="Arial" pitchFamily="34" charset="0"/>
              </a:rPr>
              <a:t>года</a:t>
            </a:r>
            <a:r>
              <a:rPr lang="en-US" sz="2800" b="1" dirty="0">
                <a:latin typeface="Arial" pitchFamily="34" charset="0"/>
              </a:rPr>
              <a:t>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8596" y="3857628"/>
            <a:ext cx="8405336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 err="1">
                <a:latin typeface="Arial" pitchFamily="34" charset="0"/>
              </a:rPr>
              <a:t>Права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ребенка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закреплены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Гражданским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кодексом</a:t>
            </a:r>
            <a:r>
              <a:rPr lang="en-US" sz="3200" b="1" dirty="0">
                <a:latin typeface="Arial" pitchFamily="34" charset="0"/>
              </a:rPr>
              <a:t> РФ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21494" y="5379244"/>
            <a:ext cx="5765018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 err="1">
                <a:latin typeface="Arial" pitchFamily="34" charset="0"/>
              </a:rPr>
              <a:t>Семейный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кодекс</a:t>
            </a:r>
            <a:r>
              <a:rPr lang="en-US" sz="3200" b="1" dirty="0">
                <a:latin typeface="Arial" pitchFamily="34" charset="0"/>
              </a:rPr>
              <a:t> РФ.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55368" cy="1454466"/>
          </a:xfrm>
          <a:prstGeom prst="round2Diag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0034" y="1857364"/>
            <a:ext cx="8193881" cy="42103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 "/>
            </a:pPr>
            <a:endParaRPr lang="en-US" sz="3200" u="sng" dirty="0">
              <a:latin typeface="Arial" pitchFamily="34" charset="0"/>
            </a:endParaRPr>
          </a:p>
          <a:p>
            <a:pPr lvl="1" indent="-30861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3200" u="sng" dirty="0" err="1">
                <a:latin typeface="Arial" pitchFamily="34" charset="0"/>
              </a:rPr>
              <a:t>Дееспособность</a:t>
            </a:r>
            <a:r>
              <a:rPr lang="en-US" sz="3200" u="sng" dirty="0">
                <a:latin typeface="Arial" pitchFamily="34" charset="0"/>
              </a:rPr>
              <a:t> </a:t>
            </a:r>
            <a:r>
              <a:rPr lang="en-US" sz="3200" u="sng" dirty="0" err="1">
                <a:latin typeface="Arial" pitchFamily="34" charset="0"/>
              </a:rPr>
              <a:t>гражданина</a:t>
            </a:r>
            <a:r>
              <a:rPr lang="en-US" sz="3200" u="sng" dirty="0"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– </a:t>
            </a:r>
            <a:endParaRPr lang="en-US" sz="3200" dirty="0"/>
          </a:p>
          <a:p>
            <a:pPr lvl="1" indent="-308610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•"/>
            </a:pPr>
            <a:r>
              <a:rPr lang="en-US" sz="3200" dirty="0" err="1">
                <a:latin typeface="Arial" pitchFamily="34" charset="0"/>
              </a:rPr>
              <a:t>способность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гражданина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своими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действиями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приобретать</a:t>
            </a:r>
            <a:r>
              <a:rPr lang="en-US" sz="3200" dirty="0">
                <a:latin typeface="Arial" pitchFamily="34" charset="0"/>
              </a:rPr>
              <a:t> и </a:t>
            </a:r>
            <a:r>
              <a:rPr lang="en-US" sz="3200" dirty="0" err="1">
                <a:latin typeface="Arial" pitchFamily="34" charset="0"/>
              </a:rPr>
              <a:t>осуществлять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гражданские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права</a:t>
            </a:r>
            <a:r>
              <a:rPr lang="en-US" sz="3200" dirty="0">
                <a:latin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</a:rPr>
              <a:t>создавать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своими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действиями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гражданские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обязанности</a:t>
            </a:r>
            <a:r>
              <a:rPr lang="en-US" sz="3200" dirty="0">
                <a:latin typeface="Arial" pitchFamily="34" charset="0"/>
              </a:rPr>
              <a:t> и </a:t>
            </a:r>
            <a:r>
              <a:rPr lang="en-US" sz="3200" dirty="0" err="1">
                <a:latin typeface="Arial" pitchFamily="34" charset="0"/>
              </a:rPr>
              <a:t>таким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образом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являться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полноправным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членом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гражданского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общества</a:t>
            </a:r>
            <a:endParaRPr lang="en-US" sz="3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54</TotalTime>
  <Words>548</Words>
  <Application>Microsoft Office PowerPoint</Application>
  <PresentationFormat>Экран (4:3)</PresentationFormat>
  <Paragraphs>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Welcome</vt:lpstr>
      <vt:lpstr>         Права  ребёнка</vt:lpstr>
      <vt:lpstr>РЕБЕНОК ИМЕЕТ ПРАВО: </vt:lpstr>
      <vt:lpstr>Слайд 3</vt:lpstr>
      <vt:lpstr>Важные телефоны</vt:lpstr>
      <vt:lpstr>Слайд 5</vt:lpstr>
      <vt:lpstr>Слайд 6</vt:lpstr>
      <vt:lpstr>Слайд 7</vt:lpstr>
      <vt:lpstr>Слайд 8</vt:lpstr>
      <vt:lpstr>Слайд 9</vt:lpstr>
      <vt:lpstr>Слайд 10</vt:lpstr>
      <vt:lpstr>Возраст: от 0 месяцев до 6 лет</vt:lpstr>
      <vt:lpstr>Дети имеют право на воспитание в семейном окружении или быть на попечении тех, кто обеспечит им наилучший уход</vt:lpstr>
      <vt:lpstr>Возраст: от 14 лет до 18 лет</vt:lpstr>
      <vt:lpstr>Дети иемеют право на бесплатное образование</vt:lpstr>
      <vt:lpstr>Тебе 14 лет</vt:lpstr>
      <vt:lpstr>Помни, что:</vt:lpstr>
      <vt:lpstr>Тебе 15 лет</vt:lpstr>
      <vt:lpstr>Тебе 16 лет</vt:lpstr>
      <vt:lpstr>Тебе 17 лет</vt:lpstr>
      <vt:lpstr>Тебе исполнилось 18 лет! </vt:lpstr>
      <vt:lpstr>Дети-инвалиды имеют право на особую заботу и обучение</vt:lpstr>
      <vt:lpstr>Дети не должны использоваться в качестве дешёвой рабочей силы</vt:lpstr>
      <vt:lpstr>Дети имеют право на приемлемый уровень жизни</vt:lpstr>
      <vt:lpstr>Дети имеют право на медицинский уход</vt:lpstr>
      <vt:lpstr>Дети имеют право на достаточное питание и достаточное количество чистой воды</vt:lpstr>
      <vt:lpstr>Дети имеют право говорить на своём родном языке, исповедовать свою религию, соблюдать робряды своей культуры</vt:lpstr>
      <vt:lpstr>Счастья и солнца вам, дети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 ребёнка</dc:title>
  <dc:creator>ADM</dc:creator>
  <cp:lastModifiedBy>ADM</cp:lastModifiedBy>
  <cp:revision>6</cp:revision>
  <dcterms:created xsi:type="dcterms:W3CDTF">2010-08-28T10:18:48Z</dcterms:created>
  <dcterms:modified xsi:type="dcterms:W3CDTF">2010-08-28T11:13:30Z</dcterms:modified>
</cp:coreProperties>
</file>